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31"/>
  </p:notesMasterIdLst>
  <p:sldIdLst>
    <p:sldId id="256" r:id="rId4"/>
    <p:sldId id="257" r:id="rId5"/>
    <p:sldId id="280" r:id="rId6"/>
    <p:sldId id="258" r:id="rId7"/>
    <p:sldId id="278" r:id="rId8"/>
    <p:sldId id="281" r:id="rId9"/>
    <p:sldId id="260" r:id="rId10"/>
    <p:sldId id="261" r:id="rId11"/>
    <p:sldId id="262" r:id="rId12"/>
    <p:sldId id="283"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82" r:id="rId28"/>
    <p:sldId id="277" r:id="rId29"/>
    <p:sldId id="279" r:id="rId30"/>
  </p:sldIdLst>
  <p:sldSz cx="9144000" cy="5143500" type="screen16x9"/>
  <p:notesSz cx="6858000" cy="9144000"/>
  <p:embeddedFontLst>
    <p:embeddedFont>
      <p:font typeface="Bahnschrift" panose="020B0502040204020203" pitchFamily="34" charset="0"/>
      <p:regular r:id="rId32"/>
      <p:bold r:id="rId33"/>
    </p:embeddedFont>
    <p:embeddedFont>
      <p:font typeface="Calibri" panose="020F0502020204030204" pitchFamily="34" charset="0"/>
      <p:regular r:id="rId34"/>
      <p:bold r:id="rId35"/>
      <p:italic r:id="rId36"/>
      <p:boldItalic r:id="rId37"/>
    </p:embeddedFont>
    <p:embeddedFont>
      <p:font typeface="Montserrat ExtraBold" panose="020F0502020204030204" pitchFamily="34" charset="0"/>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4F9939-9BA0-4C3B-8580-5339BB90585B}">
  <a:tblStyle styleId="{724F9939-9BA0-4C3B-8580-5339BB9058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8"/>
    <p:restoredTop sz="94684"/>
  </p:normalViewPr>
  <p:slideViewPr>
    <p:cSldViewPr snapToGrid="0">
      <p:cViewPr>
        <p:scale>
          <a:sx n="110" d="100"/>
          <a:sy n="110" d="100"/>
        </p:scale>
        <p:origin x="1256" y="5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3ccb5b8c42_1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23ccb5b8c42_1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3ccb5b8c42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23ccb5b8c42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3ccb5b8c42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23ccb5b8c42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3ccb5b8c42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23ccb5b8c42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3ccb5b8c42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23ccb5b8c42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3ccb5b8c42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3ccb5b8c42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3ccb5b8c42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23ccb5b8c42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3ccb5b8c42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g23ccb5b8c42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3ccb5b8c42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g23ccb5b8c42_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3ccb5b8c42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23ccb5b8c42_2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3ccb5b8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g23ccb5b8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3ccb5b8c42_1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3ccb5b8c42_1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3ccb5b8c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23ccb5b8c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ccb5b8c4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23ccb5b8c4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3ccb5b8c42_1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3ccb5b8c42_1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3ccb5b8c42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3ccb5b8c42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ccb5b8c42_1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ccb5b8c42_1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3ccb5b8c42_1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3ccb5b8c42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3ccb5b8c42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3ccb5b8c42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3ccb5b8c42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23ccb5b8c42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3ccb5b8c42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23ccb5b8c42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3" name="Google Shape;133;p26"/>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a:endParaRPr/>
          </a:p>
        </p:txBody>
      </p:sp>
      <p:sp>
        <p:nvSpPr>
          <p:cNvPr id="134" name="Google Shape;134;p2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5" name="Google Shape;135;p2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6" name="Google Shape;136;p2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9" name="Google Shape;139;p27"/>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40" name="Google Shape;140;p2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1" name="Google Shape;141;p2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2" name="Google Shape;142;p2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3"/>
        <p:cNvGrpSpPr/>
        <p:nvPr/>
      </p:nvGrpSpPr>
      <p:grpSpPr>
        <a:xfrm>
          <a:off x="0" y="0"/>
          <a:ext cx="0" cy="0"/>
          <a:chOff x="0" y="0"/>
          <a:chExt cx="0" cy="0"/>
        </a:xfrm>
      </p:grpSpPr>
      <p:sp>
        <p:nvSpPr>
          <p:cNvPr id="144" name="Google Shape;144;p2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5" name="Google Shape;145;p2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6" name="Google Shape;146;p2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lnSpc>
                <a:spcPct val="100000"/>
              </a:lnSpc>
              <a:spcBef>
                <a:spcPts val="0"/>
              </a:spcBef>
              <a:spcAft>
                <a:spcPts val="0"/>
              </a:spcAft>
              <a:buClr>
                <a:schemeClr val="dk1"/>
              </a:buClr>
              <a:buSzPts val="2000"/>
              <a:buFont typeface="Calibri"/>
              <a:buNone/>
              <a:defRPr sz="2000" b="1"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9" name="Google Shape;149;p29"/>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rgbClr val="888888"/>
              </a:buClr>
              <a:buSzPts val="1000"/>
              <a:buNone/>
              <a:defRPr sz="1000">
                <a:solidFill>
                  <a:srgbClr val="888888"/>
                </a:solidFill>
              </a:defRPr>
            </a:lvl1pPr>
            <a:lvl2pPr marL="914400" lvl="1" indent="-228600" algn="l">
              <a:lnSpc>
                <a:spcPct val="100000"/>
              </a:lnSpc>
              <a:spcBef>
                <a:spcPts val="200"/>
              </a:spcBef>
              <a:spcAft>
                <a:spcPts val="0"/>
              </a:spcAft>
              <a:buClr>
                <a:srgbClr val="888888"/>
              </a:buClr>
              <a:buSzPts val="900"/>
              <a:buNone/>
              <a:defRPr sz="900">
                <a:solidFill>
                  <a:srgbClr val="888888"/>
                </a:solidFill>
              </a:defRPr>
            </a:lvl2pPr>
            <a:lvl3pPr marL="1371600" lvl="2" indent="-228600" algn="l">
              <a:lnSpc>
                <a:spcPct val="100000"/>
              </a:lnSpc>
              <a:spcBef>
                <a:spcPts val="200"/>
              </a:spcBef>
              <a:spcAft>
                <a:spcPts val="0"/>
              </a:spcAft>
              <a:buClr>
                <a:srgbClr val="888888"/>
              </a:buClr>
              <a:buSzPts val="800"/>
              <a:buNone/>
              <a:defRPr sz="800">
                <a:solidFill>
                  <a:srgbClr val="888888"/>
                </a:solidFill>
              </a:defRPr>
            </a:lvl3pPr>
            <a:lvl4pPr marL="1828800" lvl="3" indent="-228600" algn="l">
              <a:lnSpc>
                <a:spcPct val="100000"/>
              </a:lnSpc>
              <a:spcBef>
                <a:spcPts val="100"/>
              </a:spcBef>
              <a:spcAft>
                <a:spcPts val="0"/>
              </a:spcAft>
              <a:buClr>
                <a:srgbClr val="888888"/>
              </a:buClr>
              <a:buSzPts val="700"/>
              <a:buNone/>
              <a:defRPr sz="700">
                <a:solidFill>
                  <a:srgbClr val="888888"/>
                </a:solidFill>
              </a:defRPr>
            </a:lvl4pPr>
            <a:lvl5pPr marL="2286000" lvl="4" indent="-228600" algn="l">
              <a:lnSpc>
                <a:spcPct val="100000"/>
              </a:lnSpc>
              <a:spcBef>
                <a:spcPts val="100"/>
              </a:spcBef>
              <a:spcAft>
                <a:spcPts val="0"/>
              </a:spcAft>
              <a:buClr>
                <a:srgbClr val="888888"/>
              </a:buClr>
              <a:buSzPts val="700"/>
              <a:buNone/>
              <a:defRPr sz="700">
                <a:solidFill>
                  <a:srgbClr val="888888"/>
                </a:solidFill>
              </a:defRPr>
            </a:lvl5pPr>
            <a:lvl6pPr marL="2743200" lvl="5" indent="-228600" algn="l">
              <a:lnSpc>
                <a:spcPct val="100000"/>
              </a:lnSpc>
              <a:spcBef>
                <a:spcPts val="100"/>
              </a:spcBef>
              <a:spcAft>
                <a:spcPts val="0"/>
              </a:spcAft>
              <a:buClr>
                <a:srgbClr val="888888"/>
              </a:buClr>
              <a:buSzPts val="700"/>
              <a:buNone/>
              <a:defRPr sz="700">
                <a:solidFill>
                  <a:srgbClr val="888888"/>
                </a:solidFill>
              </a:defRPr>
            </a:lvl6pPr>
            <a:lvl7pPr marL="3200400" lvl="6" indent="-228600" algn="l">
              <a:lnSpc>
                <a:spcPct val="100000"/>
              </a:lnSpc>
              <a:spcBef>
                <a:spcPts val="100"/>
              </a:spcBef>
              <a:spcAft>
                <a:spcPts val="0"/>
              </a:spcAft>
              <a:buClr>
                <a:srgbClr val="888888"/>
              </a:buClr>
              <a:buSzPts val="700"/>
              <a:buNone/>
              <a:defRPr sz="700">
                <a:solidFill>
                  <a:srgbClr val="888888"/>
                </a:solidFill>
              </a:defRPr>
            </a:lvl7pPr>
            <a:lvl8pPr marL="3657600" lvl="7" indent="-228600" algn="l">
              <a:lnSpc>
                <a:spcPct val="100000"/>
              </a:lnSpc>
              <a:spcBef>
                <a:spcPts val="100"/>
              </a:spcBef>
              <a:spcAft>
                <a:spcPts val="0"/>
              </a:spcAft>
              <a:buClr>
                <a:srgbClr val="888888"/>
              </a:buClr>
              <a:buSzPts val="700"/>
              <a:buNone/>
              <a:defRPr sz="700">
                <a:solidFill>
                  <a:srgbClr val="888888"/>
                </a:solidFill>
              </a:defRPr>
            </a:lvl8pPr>
            <a:lvl9pPr marL="4114800" lvl="8" indent="-228600" algn="l">
              <a:lnSpc>
                <a:spcPct val="100000"/>
              </a:lnSpc>
              <a:spcBef>
                <a:spcPts val="100"/>
              </a:spcBef>
              <a:spcAft>
                <a:spcPts val="0"/>
              </a:spcAft>
              <a:buClr>
                <a:srgbClr val="888888"/>
              </a:buClr>
              <a:buSzPts val="700"/>
              <a:buNone/>
              <a:defRPr sz="700">
                <a:solidFill>
                  <a:srgbClr val="888888"/>
                </a:solidFill>
              </a:defRPr>
            </a:lvl9pPr>
          </a:lstStyle>
          <a:p>
            <a:endParaRPr/>
          </a:p>
        </p:txBody>
      </p:sp>
      <p:sp>
        <p:nvSpPr>
          <p:cNvPr id="150" name="Google Shape;150;p2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1" name="Google Shape;151;p2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2" name="Google Shape;152;p2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5" name="Google Shape;155;p30"/>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56" name="Google Shape;156;p30"/>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57" name="Google Shape;157;p3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8" name="Google Shape;158;p3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9" name="Google Shape;159;p3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2" name="Google Shape;162;p31"/>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63" name="Google Shape;163;p31"/>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64" name="Google Shape;164;p31"/>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65" name="Google Shape;165;p31"/>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66" name="Google Shape;166;p3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7" name="Google Shape;167;p3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8" name="Google Shape;168;p3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1" name="Google Shape;171;p3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2" name="Google Shape;172;p3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3" name="Google Shape;173;p3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6" name="Google Shape;176;p33"/>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lnSpc>
                <a:spcPct val="100000"/>
              </a:lnSpc>
              <a:spcBef>
                <a:spcPts val="300"/>
              </a:spcBef>
              <a:spcAft>
                <a:spcPts val="0"/>
              </a:spcAft>
              <a:buClr>
                <a:schemeClr val="dk1"/>
              </a:buClr>
              <a:buSzPts val="1600"/>
              <a:buChar char="•"/>
              <a:defRPr sz="1600"/>
            </a:lvl1pPr>
            <a:lvl2pPr marL="914400" lvl="1" indent="-317500" algn="l">
              <a:lnSpc>
                <a:spcPct val="100000"/>
              </a:lnSpc>
              <a:spcBef>
                <a:spcPts val="300"/>
              </a:spcBef>
              <a:spcAft>
                <a:spcPts val="0"/>
              </a:spcAft>
              <a:buClr>
                <a:schemeClr val="dk1"/>
              </a:buClr>
              <a:buSzPts val="1400"/>
              <a:buChar char="–"/>
              <a:defRPr sz="1400"/>
            </a:lvl2pPr>
            <a:lvl3pPr marL="1371600" lvl="2" indent="-304800" algn="l">
              <a:lnSpc>
                <a:spcPct val="100000"/>
              </a:lnSpc>
              <a:spcBef>
                <a:spcPts val="200"/>
              </a:spcBef>
              <a:spcAft>
                <a:spcPts val="0"/>
              </a:spcAft>
              <a:buClr>
                <a:schemeClr val="dk1"/>
              </a:buClr>
              <a:buSzPts val="1200"/>
              <a:buChar char="•"/>
              <a:defRPr sz="1200"/>
            </a:lvl3pPr>
            <a:lvl4pPr marL="1828800" lvl="3" indent="-292100" algn="l">
              <a:lnSpc>
                <a:spcPct val="100000"/>
              </a:lnSpc>
              <a:spcBef>
                <a:spcPts val="200"/>
              </a:spcBef>
              <a:spcAft>
                <a:spcPts val="0"/>
              </a:spcAft>
              <a:buClr>
                <a:schemeClr val="dk1"/>
              </a:buClr>
              <a:buSzPts val="1000"/>
              <a:buChar char="–"/>
              <a:defRPr sz="1000"/>
            </a:lvl4pPr>
            <a:lvl5pPr marL="2286000" lvl="4" indent="-292100" algn="l">
              <a:lnSpc>
                <a:spcPct val="100000"/>
              </a:lnSpc>
              <a:spcBef>
                <a:spcPts val="200"/>
              </a:spcBef>
              <a:spcAft>
                <a:spcPts val="0"/>
              </a:spcAft>
              <a:buClr>
                <a:schemeClr val="dk1"/>
              </a:buClr>
              <a:buSzPts val="1000"/>
              <a:buChar char="»"/>
              <a:defRPr sz="1000"/>
            </a:lvl5pPr>
            <a:lvl6pPr marL="2743200" lvl="5" indent="-292100" algn="l">
              <a:lnSpc>
                <a:spcPct val="100000"/>
              </a:lnSpc>
              <a:spcBef>
                <a:spcPts val="200"/>
              </a:spcBef>
              <a:spcAft>
                <a:spcPts val="0"/>
              </a:spcAft>
              <a:buClr>
                <a:schemeClr val="dk1"/>
              </a:buClr>
              <a:buSzPts val="1000"/>
              <a:buChar char="•"/>
              <a:defRPr sz="1000"/>
            </a:lvl6pPr>
            <a:lvl7pPr marL="3200400" lvl="6" indent="-292100" algn="l">
              <a:lnSpc>
                <a:spcPct val="100000"/>
              </a:lnSpc>
              <a:spcBef>
                <a:spcPts val="200"/>
              </a:spcBef>
              <a:spcAft>
                <a:spcPts val="0"/>
              </a:spcAft>
              <a:buClr>
                <a:schemeClr val="dk1"/>
              </a:buClr>
              <a:buSzPts val="1000"/>
              <a:buChar char="•"/>
              <a:defRPr sz="1000"/>
            </a:lvl7pPr>
            <a:lvl8pPr marL="3657600" lvl="7" indent="-292100" algn="l">
              <a:lnSpc>
                <a:spcPct val="100000"/>
              </a:lnSpc>
              <a:spcBef>
                <a:spcPts val="200"/>
              </a:spcBef>
              <a:spcAft>
                <a:spcPts val="0"/>
              </a:spcAft>
              <a:buClr>
                <a:schemeClr val="dk1"/>
              </a:buClr>
              <a:buSzPts val="1000"/>
              <a:buChar char="•"/>
              <a:defRPr sz="1000"/>
            </a:lvl8pPr>
            <a:lvl9pPr marL="4114800" lvl="8" indent="-292100" algn="l">
              <a:lnSpc>
                <a:spcPct val="100000"/>
              </a:lnSpc>
              <a:spcBef>
                <a:spcPts val="200"/>
              </a:spcBef>
              <a:spcAft>
                <a:spcPts val="0"/>
              </a:spcAft>
              <a:buClr>
                <a:schemeClr val="dk1"/>
              </a:buClr>
              <a:buSzPts val="1000"/>
              <a:buChar char="•"/>
              <a:defRPr sz="1000"/>
            </a:lvl9pPr>
          </a:lstStyle>
          <a:p>
            <a:endParaRPr/>
          </a:p>
        </p:txBody>
      </p:sp>
      <p:sp>
        <p:nvSpPr>
          <p:cNvPr id="177" name="Google Shape;177;p33"/>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78" name="Google Shape;178;p3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9" name="Google Shape;179;p3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0" name="Google Shape;180;p3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3" name="Google Shape;183;p34"/>
          <p:cNvSpPr>
            <a:spLocks noGrp="1"/>
          </p:cNvSpPr>
          <p:nvPr>
            <p:ph type="pic" idx="2"/>
          </p:nvPr>
        </p:nvSpPr>
        <p:spPr>
          <a:xfrm>
            <a:off x="896144" y="306388"/>
            <a:ext cx="2743200" cy="2057400"/>
          </a:xfrm>
          <a:prstGeom prst="rect">
            <a:avLst/>
          </a:prstGeom>
          <a:noFill/>
          <a:ln>
            <a:noFill/>
          </a:ln>
        </p:spPr>
      </p:sp>
      <p:sp>
        <p:nvSpPr>
          <p:cNvPr id="184" name="Google Shape;184;p34"/>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85" name="Google Shape;185;p3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6" name="Google Shape;186;p3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7" name="Google Shape;187;p3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0" name="Google Shape;190;p35"/>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91" name="Google Shape;191;p3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2" name="Google Shape;192;p3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3" name="Google Shape;193;p3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6" name="Google Shape;196;p36"/>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97" name="Google Shape;197;p3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8" name="Google Shape;198;p3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9" name="Google Shape;199;p3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lnSpc>
                <a:spcPct val="100000"/>
              </a:lnSpc>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127" name="Google Shape;127;p25"/>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sp>
        <p:nvSpPr>
          <p:cNvPr id="212" name="Rectangle 2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Freeform: Shape 2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Shape 2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2" name="Isosceles Triangle 2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Google Shape;204;p37"/>
          <p:cNvSpPr txBox="1">
            <a:spLocks noGrp="1"/>
          </p:cNvSpPr>
          <p:nvPr>
            <p:ph type="ctrTitle"/>
          </p:nvPr>
        </p:nvSpPr>
        <p:spPr>
          <a:xfrm>
            <a:off x="4035641" y="2419590"/>
            <a:ext cx="4422219" cy="619850"/>
          </a:xfrm>
          <a:prstGeom prst="rect">
            <a:avLst/>
          </a:prstGeom>
          <a:noFill/>
          <a:ln>
            <a:noFill/>
          </a:ln>
        </p:spPr>
        <p:txBody>
          <a:bodyPr spcFirstLastPara="1" wrap="square" lIns="45725" tIns="22850" rIns="45725" bIns="22850" anchor="ctr" anchorCtr="0">
            <a:noAutofit/>
          </a:bodyPr>
          <a:lstStyle/>
          <a:p>
            <a:pPr>
              <a:lnSpc>
                <a:spcPct val="90000"/>
              </a:lnSpc>
              <a:buSzPct val="37037"/>
            </a:pPr>
            <a:r>
              <a:rPr lang="en-GB" sz="2000" b="1" i="0" u="none" strike="noStrike" cap="none" dirty="0">
                <a:solidFill>
                  <a:schemeClr val="dk1"/>
                </a:solidFill>
                <a:latin typeface="Palatino"/>
                <a:ea typeface="Calibri"/>
                <a:cs typeface="Calibri"/>
                <a:sym typeface="Palatino"/>
              </a:rPr>
              <a:t>ANALYZING HEALTHCARE COST INFORMATION FROM A HMO (</a:t>
            </a:r>
            <a:r>
              <a:rPr lang="en-GB" sz="2000" b="1" i="0" u="none" strike="noStrike" cap="none" dirty="0">
                <a:solidFill>
                  <a:srgbClr val="E14725"/>
                </a:solidFill>
                <a:latin typeface="Palatino"/>
                <a:ea typeface="Calibri"/>
                <a:cs typeface="Calibri"/>
                <a:sym typeface="Palatino"/>
              </a:rPr>
              <a:t>HEALTH MANAGEMENT ORGANIZATION</a:t>
            </a:r>
            <a:r>
              <a:rPr lang="en-GB" sz="2000" b="1" i="0" u="none" strike="noStrike" cap="none" dirty="0">
                <a:solidFill>
                  <a:schemeClr val="dk1"/>
                </a:solidFill>
                <a:latin typeface="Palatino"/>
                <a:ea typeface="Calibri"/>
                <a:cs typeface="Calibri"/>
                <a:sym typeface="Palatino"/>
              </a:rPr>
              <a:t>) </a:t>
            </a:r>
            <a:br>
              <a:rPr lang="en-GB" sz="2000" b="0" i="0" u="none" strike="noStrike" cap="none" dirty="0">
                <a:solidFill>
                  <a:schemeClr val="dk1"/>
                </a:solidFill>
                <a:latin typeface="Calibri"/>
                <a:ea typeface="Calibri"/>
                <a:cs typeface="Calibri"/>
                <a:sym typeface="Calibri"/>
              </a:rPr>
            </a:br>
            <a:endParaRPr lang="en-GB" sz="2000" dirty="0"/>
          </a:p>
        </p:txBody>
      </p:sp>
      <p:pic>
        <p:nvPicPr>
          <p:cNvPr id="205" name="Google Shape;205;p37" descr="Logo, company name&#10;&#10;Description automatically generated"/>
          <p:cNvPicPr preferRelativeResize="0"/>
          <p:nvPr/>
        </p:nvPicPr>
        <p:blipFill rotWithShape="1">
          <a:blip r:embed="rId3">
            <a:alphaModFix/>
          </a:blip>
          <a:srcRect/>
          <a:stretch/>
        </p:blipFill>
        <p:spPr>
          <a:xfrm>
            <a:off x="482600" y="784518"/>
            <a:ext cx="3300329" cy="3300330"/>
          </a:xfrm>
          <a:prstGeom prst="rect">
            <a:avLst/>
          </a:prstGeom>
          <a:noFill/>
          <a:ln>
            <a:noFill/>
          </a:ln>
        </p:spPr>
      </p:pic>
      <p:sp>
        <p:nvSpPr>
          <p:cNvPr id="206" name="Google Shape;206;p37"/>
          <p:cNvSpPr txBox="1"/>
          <p:nvPr/>
        </p:nvSpPr>
        <p:spPr>
          <a:xfrm>
            <a:off x="3855545" y="1053765"/>
            <a:ext cx="5215839" cy="427769"/>
          </a:xfrm>
          <a:prstGeom prst="rect">
            <a:avLst/>
          </a:prstGeom>
          <a:noFill/>
          <a:ln>
            <a:noFill/>
          </a:ln>
        </p:spPr>
        <p:txBody>
          <a:bodyPr spcFirstLastPara="1" wrap="square" lIns="91425" tIns="45700" rIns="91425" bIns="45700" anchor="t" anchorCtr="0">
            <a:spAutoFit/>
          </a:bodyPr>
          <a:lstStyle/>
          <a:p>
            <a:pPr>
              <a:spcAft>
                <a:spcPts val="600"/>
              </a:spcAft>
            </a:pPr>
            <a:r>
              <a:rPr lang="en-GB" sz="1600" b="1" i="0" u="none" strike="noStrike" cap="none" dirty="0">
                <a:solidFill>
                  <a:srgbClr val="000000"/>
                </a:solidFill>
                <a:latin typeface="Palatino"/>
                <a:ea typeface="Arial"/>
                <a:cs typeface="Arial"/>
                <a:sym typeface="Palatino"/>
              </a:rPr>
              <a:t>IST 687: INTRODUCTION TO DATA SCIENCE </a:t>
            </a:r>
            <a:endParaRPr lang="en-GB" sz="1600" b="0" i="0" u="none" strike="noStrike" cap="none" dirty="0">
              <a:solidFill>
                <a:srgbClr val="000000"/>
              </a:solidFill>
              <a:latin typeface="Palatino"/>
              <a:ea typeface="Palatino"/>
              <a:cs typeface="Palatino"/>
              <a:sym typeface="Palatino"/>
            </a:endParaRPr>
          </a:p>
        </p:txBody>
      </p:sp>
      <p:sp>
        <p:nvSpPr>
          <p:cNvPr id="207" name="Google Shape;207;p37"/>
          <p:cNvSpPr txBox="1"/>
          <p:nvPr/>
        </p:nvSpPr>
        <p:spPr>
          <a:xfrm>
            <a:off x="3380228" y="3917739"/>
            <a:ext cx="5215839" cy="608075"/>
          </a:xfrm>
          <a:prstGeom prst="rect">
            <a:avLst/>
          </a:prstGeom>
          <a:noFill/>
          <a:ln>
            <a:noFill/>
          </a:ln>
        </p:spPr>
        <p:txBody>
          <a:bodyPr spcFirstLastPara="1" wrap="square" lIns="91425" tIns="45700" rIns="91425" bIns="45700" anchor="t" anchorCtr="0">
            <a:spAutoFit/>
          </a:bodyPr>
          <a:lstStyle/>
          <a:p>
            <a:pPr algn="ctr">
              <a:spcAft>
                <a:spcPts val="600"/>
              </a:spcAft>
            </a:pPr>
            <a:r>
              <a:rPr lang="en-GB" sz="1176" b="0" i="0" u="none" strike="noStrike" cap="none">
                <a:solidFill>
                  <a:srgbClr val="000000"/>
                </a:solidFill>
                <a:latin typeface="Palatino"/>
                <a:ea typeface="Arial"/>
                <a:cs typeface="Arial"/>
                <a:sym typeface="Palatino"/>
              </a:rPr>
              <a:t>Group 5</a:t>
            </a:r>
            <a:endParaRPr lang="en-GB" sz="1176" b="0" i="0" u="none" strike="noStrike" cap="none">
              <a:solidFill>
                <a:srgbClr val="000000"/>
              </a:solidFill>
              <a:latin typeface="Arial"/>
              <a:ea typeface="Arial"/>
              <a:cs typeface="Arial"/>
              <a:sym typeface="Arial"/>
            </a:endParaRPr>
          </a:p>
          <a:p>
            <a:pPr algn="ctr">
              <a:spcAft>
                <a:spcPts val="600"/>
              </a:spcAft>
            </a:pPr>
            <a:r>
              <a:rPr lang="en-GB" sz="1176" b="0" i="0" u="none" strike="noStrike" cap="none">
                <a:solidFill>
                  <a:srgbClr val="000000"/>
                </a:solidFill>
                <a:latin typeface="Palatino"/>
                <a:ea typeface="Arial"/>
                <a:cs typeface="Arial"/>
                <a:sym typeface="Palatino"/>
              </a:rPr>
              <a:t>Abhijeet | Anish | Madhumitha | Pulak | Samragyee | Saurav</a:t>
            </a:r>
            <a:endParaRPr lang="en-GB"/>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indoor, tableware&#10;&#10;Description automatically generated">
            <a:extLst>
              <a:ext uri="{FF2B5EF4-FFF2-40B4-BE49-F238E27FC236}">
                <a16:creationId xmlns:a16="http://schemas.microsoft.com/office/drawing/2014/main" id="{B003F27F-AF3B-9EF4-B18B-B3D26EFC29AB}"/>
              </a:ext>
            </a:extLst>
          </p:cNvPr>
          <p:cNvPicPr>
            <a:picLocks noChangeAspect="1"/>
          </p:cNvPicPr>
          <p:nvPr/>
        </p:nvPicPr>
        <p:blipFill rotWithShape="1">
          <a:blip r:embed="rId2"/>
          <a:srcRect t="600" b="15146"/>
          <a:stretch/>
        </p:blipFill>
        <p:spPr>
          <a:xfrm>
            <a:off x="20" y="961"/>
            <a:ext cx="9143980" cy="5142539"/>
          </a:xfrm>
          <a:prstGeom prst="rect">
            <a:avLst/>
          </a:prstGeom>
        </p:spPr>
      </p:pic>
      <p:sp>
        <p:nvSpPr>
          <p:cNvPr id="6" name="TextBox 5">
            <a:extLst>
              <a:ext uri="{FF2B5EF4-FFF2-40B4-BE49-F238E27FC236}">
                <a16:creationId xmlns:a16="http://schemas.microsoft.com/office/drawing/2014/main" id="{E6A4BB00-B18B-FD5A-B435-B8C9C7B57306}"/>
              </a:ext>
            </a:extLst>
          </p:cNvPr>
          <p:cNvSpPr txBox="1"/>
          <p:nvPr/>
        </p:nvSpPr>
        <p:spPr>
          <a:xfrm>
            <a:off x="231493" y="1971104"/>
            <a:ext cx="4907665" cy="1200329"/>
          </a:xfrm>
          <a:prstGeom prst="rect">
            <a:avLst/>
          </a:prstGeom>
          <a:solidFill>
            <a:schemeClr val="bg1">
              <a:lumMod val="50000"/>
              <a:alpha val="58219"/>
            </a:schemeClr>
          </a:solidFill>
          <a:effectLst>
            <a:outerShdw blurRad="166165" dist="50800" dir="5400000" algn="ctr" rotWithShape="0">
              <a:schemeClr val="bg1">
                <a:lumMod val="50000"/>
                <a:alpha val="75364"/>
              </a:schemeClr>
            </a:outerShdw>
          </a:effectLst>
        </p:spPr>
        <p:txBody>
          <a:bodyPr wrap="square" rtlCol="0">
            <a:spAutoFit/>
          </a:bodyPr>
          <a:lstStyle/>
          <a:p>
            <a:pPr marL="0" lvl="0" indent="0" algn="l" rtl="0">
              <a:lnSpc>
                <a:spcPct val="100000"/>
              </a:lnSpc>
              <a:spcBef>
                <a:spcPts val="200"/>
              </a:spcBef>
              <a:spcAft>
                <a:spcPts val="0"/>
              </a:spcAft>
              <a:buSzPts val="900"/>
              <a:buNone/>
            </a:pPr>
            <a:r>
              <a:rPr lang="en-GB" sz="3600" b="1" dirty="0">
                <a:latin typeface="Bahnschrift" panose="020B0502040204020203" pitchFamily="34" charset="0"/>
                <a:ea typeface="Arial"/>
                <a:cs typeface="Arial"/>
                <a:sym typeface="Arial"/>
              </a:rPr>
              <a:t>DATA VISUALIZATION &amp; MODELS</a:t>
            </a:r>
            <a:endParaRPr lang="en-GB" sz="3600" b="1" dirty="0">
              <a:latin typeface="Bahnschrift" panose="020B0502040204020203" pitchFamily="34" charset="0"/>
            </a:endParaRPr>
          </a:p>
        </p:txBody>
      </p:sp>
    </p:spTree>
    <p:extLst>
      <p:ext uri="{BB962C8B-B14F-4D97-AF65-F5344CB8AC3E}">
        <p14:creationId xmlns:p14="http://schemas.microsoft.com/office/powerpoint/2010/main" val="103341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58"/>
        <p:cNvGrpSpPr/>
        <p:nvPr/>
      </p:nvGrpSpPr>
      <p:grpSpPr>
        <a:xfrm>
          <a:off x="0" y="0"/>
          <a:ext cx="0" cy="0"/>
          <a:chOff x="0" y="0"/>
          <a:chExt cx="0" cy="0"/>
        </a:xfrm>
      </p:grpSpPr>
      <p:sp>
        <p:nvSpPr>
          <p:cNvPr id="259" name="Google Shape;259;p44"/>
          <p:cNvSpPr txBox="1"/>
          <p:nvPr/>
        </p:nvSpPr>
        <p:spPr>
          <a:xfrm>
            <a:off x="2743200" y="479828"/>
            <a:ext cx="7084108" cy="392543"/>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dirty="0">
                <a:solidFill>
                  <a:srgbClr val="263F6B"/>
                </a:solidFill>
                <a:latin typeface="Montserrat ExtraBold"/>
                <a:ea typeface="Montserrat ExtraBold"/>
                <a:cs typeface="Montserrat ExtraBold"/>
                <a:sym typeface="Montserrat ExtraBold"/>
              </a:rPr>
              <a:t>  </a:t>
            </a:r>
            <a:r>
              <a:rPr lang="en-GB" sz="2200" b="1" i="0" u="none" strike="noStrike" cap="none" dirty="0">
                <a:solidFill>
                  <a:srgbClr val="263F6B"/>
                </a:solidFill>
                <a:latin typeface="Montserrat ExtraBold"/>
                <a:ea typeface="Montserrat ExtraBold"/>
                <a:cs typeface="Montserrat ExtraBold"/>
                <a:sym typeface="Montserrat ExtraBold"/>
              </a:rPr>
              <a:t>Age vs Cost Bar Plot</a:t>
            </a:r>
            <a:endParaRPr sz="3100" b="1" i="0" u="none" strike="noStrike" cap="none" dirty="0">
              <a:solidFill>
                <a:srgbClr val="263F6B"/>
              </a:solidFill>
              <a:latin typeface="Montserrat ExtraBold"/>
              <a:ea typeface="Montserrat ExtraBold"/>
              <a:cs typeface="Montserrat ExtraBold"/>
              <a:sym typeface="Montserrat ExtraBold"/>
            </a:endParaRPr>
          </a:p>
        </p:txBody>
      </p:sp>
      <p:sp>
        <p:nvSpPr>
          <p:cNvPr id="260" name="Google Shape;260;p44"/>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61" name="Google Shape;261;p44"/>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262" name="Google Shape;262;p44"/>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263" name="Google Shape;263;p44"/>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4" name="Google Shape;264;p44"/>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65" name="Google Shape;265;p44"/>
          <p:cNvPicPr preferRelativeResize="0"/>
          <p:nvPr/>
        </p:nvPicPr>
        <p:blipFill rotWithShape="1">
          <a:blip r:embed="rId4">
            <a:alphaModFix/>
          </a:blip>
          <a:srcRect/>
          <a:stretch/>
        </p:blipFill>
        <p:spPr>
          <a:xfrm>
            <a:off x="1990568" y="1064545"/>
            <a:ext cx="5162863" cy="3118164"/>
          </a:xfrm>
          <a:prstGeom prst="rect">
            <a:avLst/>
          </a:prstGeom>
          <a:noFill/>
          <a:ln w="19050">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69"/>
        <p:cNvGrpSpPr/>
        <p:nvPr/>
      </p:nvGrpSpPr>
      <p:grpSpPr>
        <a:xfrm>
          <a:off x="0" y="0"/>
          <a:ext cx="0" cy="0"/>
          <a:chOff x="0" y="0"/>
          <a:chExt cx="0" cy="0"/>
        </a:xfrm>
      </p:grpSpPr>
      <p:sp>
        <p:nvSpPr>
          <p:cNvPr id="270" name="Google Shape;270;p45"/>
          <p:cNvSpPr txBox="1"/>
          <p:nvPr/>
        </p:nvSpPr>
        <p:spPr>
          <a:xfrm>
            <a:off x="2247900" y="432743"/>
            <a:ext cx="7084108" cy="392544"/>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a:solidFill>
                  <a:srgbClr val="263F6B"/>
                </a:solidFill>
                <a:latin typeface="Montserrat ExtraBold"/>
                <a:ea typeface="Montserrat ExtraBold"/>
                <a:cs typeface="Montserrat ExtraBold"/>
                <a:sym typeface="Montserrat ExtraBold"/>
              </a:rPr>
              <a:t>  </a:t>
            </a:r>
            <a:r>
              <a:rPr lang="en-GB" sz="2200" b="1" i="0" u="none" strike="noStrike" cap="none">
                <a:solidFill>
                  <a:srgbClr val="263F6B"/>
                </a:solidFill>
                <a:latin typeface="Montserrat ExtraBold"/>
                <a:ea typeface="Montserrat ExtraBold"/>
                <a:cs typeface="Montserrat ExtraBold"/>
                <a:sym typeface="Montserrat ExtraBold"/>
              </a:rPr>
              <a:t>Relationship of BMI and Cost</a:t>
            </a:r>
            <a:endParaRPr sz="700"/>
          </a:p>
        </p:txBody>
      </p:sp>
      <p:sp>
        <p:nvSpPr>
          <p:cNvPr id="271" name="Google Shape;271;p45"/>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72" name="Google Shape;272;p45"/>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273" name="Google Shape;273;p45"/>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274" name="Google Shape;274;p45"/>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5" name="Google Shape;275;p45"/>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76" name="Google Shape;276;p45"/>
          <p:cNvPicPr preferRelativeResize="0"/>
          <p:nvPr/>
        </p:nvPicPr>
        <p:blipFill rotWithShape="1">
          <a:blip r:embed="rId4">
            <a:alphaModFix/>
          </a:blip>
          <a:srcRect/>
          <a:stretch/>
        </p:blipFill>
        <p:spPr>
          <a:xfrm>
            <a:off x="2005728" y="1177105"/>
            <a:ext cx="5132543" cy="3048500"/>
          </a:xfrm>
          <a:prstGeom prst="rect">
            <a:avLst/>
          </a:prstGeom>
          <a:noFill/>
          <a:ln w="19050">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80"/>
        <p:cNvGrpSpPr/>
        <p:nvPr/>
      </p:nvGrpSpPr>
      <p:grpSpPr>
        <a:xfrm>
          <a:off x="0" y="0"/>
          <a:ext cx="0" cy="0"/>
          <a:chOff x="0" y="0"/>
          <a:chExt cx="0" cy="0"/>
        </a:xfrm>
      </p:grpSpPr>
      <p:sp>
        <p:nvSpPr>
          <p:cNvPr id="281" name="Google Shape;281;p46"/>
          <p:cNvSpPr txBox="1"/>
          <p:nvPr/>
        </p:nvSpPr>
        <p:spPr>
          <a:xfrm>
            <a:off x="514350" y="316680"/>
            <a:ext cx="8115300" cy="67710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200" b="1" i="0" u="none" strike="noStrike" cap="none" dirty="0">
                <a:solidFill>
                  <a:srgbClr val="263F6B"/>
                </a:solidFill>
                <a:latin typeface="Montserrat ExtraBold"/>
                <a:ea typeface="Montserrat ExtraBold"/>
                <a:cs typeface="Montserrat ExtraBold"/>
                <a:sym typeface="Montserrat ExtraBold"/>
              </a:rPr>
              <a:t>Expensive and Non-Expensive People based on different Categories</a:t>
            </a:r>
            <a:endParaRPr sz="700" dirty="0"/>
          </a:p>
        </p:txBody>
      </p:sp>
      <p:sp>
        <p:nvSpPr>
          <p:cNvPr id="282" name="Google Shape;282;p46"/>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83" name="Google Shape;283;p46"/>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284" name="Google Shape;284;p46"/>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285" name="Google Shape;285;p46"/>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6" name="Google Shape;286;p46"/>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87" name="Google Shape;287;p46"/>
          <p:cNvPicPr preferRelativeResize="0"/>
          <p:nvPr/>
        </p:nvPicPr>
        <p:blipFill rotWithShape="1">
          <a:blip r:embed="rId4">
            <a:alphaModFix/>
          </a:blip>
          <a:srcRect/>
          <a:stretch/>
        </p:blipFill>
        <p:spPr>
          <a:xfrm>
            <a:off x="457200" y="1468133"/>
            <a:ext cx="3668748" cy="2453260"/>
          </a:xfrm>
          <a:prstGeom prst="rect">
            <a:avLst/>
          </a:prstGeom>
          <a:noFill/>
          <a:ln w="19050">
            <a:solidFill>
              <a:schemeClr val="tx1"/>
            </a:solidFill>
          </a:ln>
        </p:spPr>
      </p:pic>
      <p:pic>
        <p:nvPicPr>
          <p:cNvPr id="288" name="Google Shape;288;p46"/>
          <p:cNvPicPr preferRelativeResize="0"/>
          <p:nvPr/>
        </p:nvPicPr>
        <p:blipFill rotWithShape="1">
          <a:blip r:embed="rId5">
            <a:alphaModFix/>
          </a:blip>
          <a:srcRect/>
          <a:stretch/>
        </p:blipFill>
        <p:spPr>
          <a:xfrm>
            <a:off x="4572000" y="1468133"/>
            <a:ext cx="3853400" cy="2453956"/>
          </a:xfrm>
          <a:prstGeom prst="rect">
            <a:avLst/>
          </a:prstGeom>
          <a:noFill/>
          <a:ln w="19050">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92"/>
        <p:cNvGrpSpPr/>
        <p:nvPr/>
      </p:nvGrpSpPr>
      <p:grpSpPr>
        <a:xfrm>
          <a:off x="0" y="0"/>
          <a:ext cx="0" cy="0"/>
          <a:chOff x="0" y="0"/>
          <a:chExt cx="0" cy="0"/>
        </a:xfrm>
      </p:grpSpPr>
      <p:sp>
        <p:nvSpPr>
          <p:cNvPr id="293" name="Google Shape;293;p47"/>
          <p:cNvSpPr txBox="1"/>
          <p:nvPr/>
        </p:nvSpPr>
        <p:spPr>
          <a:xfrm>
            <a:off x="494917" y="348420"/>
            <a:ext cx="8017500"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100" b="1" i="0" u="none" strike="noStrike" cap="none" dirty="0">
                <a:solidFill>
                  <a:srgbClr val="263F6B"/>
                </a:solidFill>
                <a:latin typeface="Montserrat ExtraBold"/>
                <a:ea typeface="Montserrat ExtraBold"/>
                <a:cs typeface="Montserrat ExtraBold"/>
                <a:sym typeface="Montserrat ExtraBold"/>
              </a:rPr>
              <a:t>Expensive and Non-Expensive People based on Different Categories</a:t>
            </a:r>
            <a:endParaRPr sz="600" dirty="0"/>
          </a:p>
        </p:txBody>
      </p:sp>
      <p:sp>
        <p:nvSpPr>
          <p:cNvPr id="294" name="Google Shape;294;p47"/>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95" name="Google Shape;295;p47"/>
          <p:cNvPicPr preferRelativeResize="0"/>
          <p:nvPr/>
        </p:nvPicPr>
        <p:blipFill rotWithShape="1">
          <a:blip r:embed="rId3">
            <a:alphaModFix/>
          </a:blip>
          <a:srcRect/>
          <a:stretch/>
        </p:blipFill>
        <p:spPr>
          <a:xfrm>
            <a:off x="494917" y="1063095"/>
            <a:ext cx="891529" cy="147508"/>
          </a:xfrm>
          <a:prstGeom prst="rect">
            <a:avLst/>
          </a:prstGeom>
          <a:noFill/>
          <a:ln>
            <a:noFill/>
          </a:ln>
        </p:spPr>
      </p:pic>
      <p:pic>
        <p:nvPicPr>
          <p:cNvPr id="296" name="Google Shape;296;p47"/>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297" name="Google Shape;297;p47"/>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8" name="Google Shape;298;p47"/>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99" name="Google Shape;299;p47"/>
          <p:cNvPicPr preferRelativeResize="0"/>
          <p:nvPr/>
        </p:nvPicPr>
        <p:blipFill rotWithShape="1">
          <a:blip r:embed="rId4">
            <a:alphaModFix/>
          </a:blip>
          <a:srcRect/>
          <a:stretch/>
        </p:blipFill>
        <p:spPr>
          <a:xfrm>
            <a:off x="571501" y="1421813"/>
            <a:ext cx="3779294" cy="2417387"/>
          </a:xfrm>
          <a:prstGeom prst="rect">
            <a:avLst/>
          </a:prstGeom>
          <a:noFill/>
          <a:ln w="19050">
            <a:solidFill>
              <a:schemeClr val="tx1"/>
            </a:solidFill>
          </a:ln>
        </p:spPr>
      </p:pic>
      <p:pic>
        <p:nvPicPr>
          <p:cNvPr id="300" name="Google Shape;300;p47"/>
          <p:cNvPicPr preferRelativeResize="0"/>
          <p:nvPr/>
        </p:nvPicPr>
        <p:blipFill rotWithShape="1">
          <a:blip r:embed="rId5">
            <a:alphaModFix/>
          </a:blip>
          <a:srcRect/>
          <a:stretch/>
        </p:blipFill>
        <p:spPr>
          <a:xfrm>
            <a:off x="4733124" y="1413971"/>
            <a:ext cx="3779293" cy="2425230"/>
          </a:xfrm>
          <a:prstGeom prst="rect">
            <a:avLst/>
          </a:prstGeom>
          <a:noFill/>
          <a:ln w="19050">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04"/>
        <p:cNvGrpSpPr/>
        <p:nvPr/>
      </p:nvGrpSpPr>
      <p:grpSpPr>
        <a:xfrm>
          <a:off x="0" y="0"/>
          <a:ext cx="0" cy="0"/>
          <a:chOff x="0" y="0"/>
          <a:chExt cx="0" cy="0"/>
        </a:xfrm>
      </p:grpSpPr>
      <p:sp>
        <p:nvSpPr>
          <p:cNvPr id="305" name="Google Shape;305;p48"/>
          <p:cNvSpPr txBox="1"/>
          <p:nvPr/>
        </p:nvSpPr>
        <p:spPr>
          <a:xfrm>
            <a:off x="2059892" y="506078"/>
            <a:ext cx="7084108" cy="392543"/>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a:solidFill>
                  <a:srgbClr val="263F6B"/>
                </a:solidFill>
                <a:latin typeface="Montserrat ExtraBold"/>
                <a:ea typeface="Montserrat ExtraBold"/>
                <a:cs typeface="Montserrat ExtraBold"/>
                <a:sym typeface="Montserrat ExtraBold"/>
              </a:rPr>
              <a:t>          </a:t>
            </a:r>
            <a:r>
              <a:rPr lang="en-GB" sz="2200" b="1" i="0" u="none" strike="noStrike" cap="none">
                <a:solidFill>
                  <a:srgbClr val="263F6B"/>
                </a:solidFill>
                <a:latin typeface="Montserrat ExtraBold"/>
                <a:ea typeface="Montserrat ExtraBold"/>
                <a:cs typeface="Montserrat ExtraBold"/>
                <a:sym typeface="Montserrat ExtraBold"/>
              </a:rPr>
              <a:t>Histogram of BMI</a:t>
            </a:r>
            <a:endParaRPr sz="700"/>
          </a:p>
        </p:txBody>
      </p:sp>
      <p:sp>
        <p:nvSpPr>
          <p:cNvPr id="306" name="Google Shape;306;p48"/>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07" name="Google Shape;307;p48"/>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308" name="Google Shape;308;p48"/>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309" name="Google Shape;309;p48"/>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0" name="Google Shape;310;p48"/>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11" name="Google Shape;311;p48"/>
          <p:cNvPicPr preferRelativeResize="0"/>
          <p:nvPr/>
        </p:nvPicPr>
        <p:blipFill rotWithShape="1">
          <a:blip r:embed="rId4">
            <a:alphaModFix/>
          </a:blip>
          <a:srcRect/>
          <a:stretch/>
        </p:blipFill>
        <p:spPr>
          <a:xfrm>
            <a:off x="2059892" y="1275112"/>
            <a:ext cx="4686300" cy="2876739"/>
          </a:xfrm>
          <a:prstGeom prst="rect">
            <a:avLst/>
          </a:prstGeom>
          <a:noFill/>
          <a:ln w="19050">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15"/>
        <p:cNvGrpSpPr/>
        <p:nvPr/>
      </p:nvGrpSpPr>
      <p:grpSpPr>
        <a:xfrm>
          <a:off x="0" y="0"/>
          <a:ext cx="0" cy="0"/>
          <a:chOff x="0" y="0"/>
          <a:chExt cx="0" cy="0"/>
        </a:xfrm>
      </p:grpSpPr>
      <p:sp>
        <p:nvSpPr>
          <p:cNvPr id="316" name="Google Shape;316;p49"/>
          <p:cNvSpPr txBox="1"/>
          <p:nvPr/>
        </p:nvSpPr>
        <p:spPr>
          <a:xfrm>
            <a:off x="2133600" y="504957"/>
            <a:ext cx="7084108" cy="392543"/>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a:solidFill>
                  <a:srgbClr val="263F6B"/>
                </a:solidFill>
                <a:latin typeface="Montserrat ExtraBold"/>
                <a:ea typeface="Montserrat ExtraBold"/>
                <a:cs typeface="Montserrat ExtraBold"/>
                <a:sym typeface="Montserrat ExtraBold"/>
              </a:rPr>
              <a:t>          </a:t>
            </a:r>
            <a:r>
              <a:rPr lang="en-GB" sz="2200" b="1" i="0" u="none" strike="noStrike" cap="none">
                <a:solidFill>
                  <a:srgbClr val="263F6B"/>
                </a:solidFill>
                <a:latin typeface="Montserrat ExtraBold"/>
                <a:ea typeface="Montserrat ExtraBold"/>
                <a:cs typeface="Montserrat ExtraBold"/>
                <a:sym typeface="Montserrat ExtraBold"/>
              </a:rPr>
              <a:t>Cost distribution</a:t>
            </a:r>
            <a:endParaRPr sz="700"/>
          </a:p>
        </p:txBody>
      </p:sp>
      <p:sp>
        <p:nvSpPr>
          <p:cNvPr id="317" name="Google Shape;317;p49"/>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18" name="Google Shape;318;p49"/>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319" name="Google Shape;319;p49"/>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320" name="Google Shape;320;p49"/>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1" name="Google Shape;321;p49"/>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22" name="Google Shape;322;p49"/>
          <p:cNvPicPr preferRelativeResize="0"/>
          <p:nvPr/>
        </p:nvPicPr>
        <p:blipFill rotWithShape="1">
          <a:blip r:embed="rId4">
            <a:alphaModFix/>
          </a:blip>
          <a:srcRect/>
          <a:stretch/>
        </p:blipFill>
        <p:spPr>
          <a:xfrm>
            <a:off x="2340319" y="1148906"/>
            <a:ext cx="4463361" cy="2845687"/>
          </a:xfrm>
          <a:prstGeom prst="rect">
            <a:avLst/>
          </a:prstGeom>
          <a:noFill/>
          <a:ln w="19050">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26"/>
        <p:cNvGrpSpPr/>
        <p:nvPr/>
      </p:nvGrpSpPr>
      <p:grpSpPr>
        <a:xfrm>
          <a:off x="0" y="0"/>
          <a:ext cx="0" cy="0"/>
          <a:chOff x="0" y="0"/>
          <a:chExt cx="0" cy="0"/>
        </a:xfrm>
      </p:grpSpPr>
      <p:sp>
        <p:nvSpPr>
          <p:cNvPr id="327" name="Google Shape;327;p50"/>
          <p:cNvSpPr txBox="1"/>
          <p:nvPr/>
        </p:nvSpPr>
        <p:spPr>
          <a:xfrm>
            <a:off x="1950671" y="501595"/>
            <a:ext cx="7053903" cy="392544"/>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a:solidFill>
                  <a:srgbClr val="263F6B"/>
                </a:solidFill>
                <a:latin typeface="Montserrat ExtraBold"/>
                <a:ea typeface="Montserrat ExtraBold"/>
                <a:cs typeface="Montserrat ExtraBold"/>
                <a:sym typeface="Montserrat ExtraBold"/>
              </a:rPr>
              <a:t>           </a:t>
            </a:r>
            <a:r>
              <a:rPr lang="en-GB" sz="2200" b="1" i="0" u="none" strike="noStrike" cap="none">
                <a:solidFill>
                  <a:srgbClr val="263F6B"/>
                </a:solidFill>
                <a:latin typeface="Montserrat ExtraBold"/>
                <a:ea typeface="Montserrat ExtraBold"/>
                <a:cs typeface="Montserrat ExtraBold"/>
                <a:sym typeface="Montserrat ExtraBold"/>
              </a:rPr>
              <a:t>Boxplot of Smoker</a:t>
            </a:r>
            <a:endParaRPr sz="700"/>
          </a:p>
        </p:txBody>
      </p:sp>
      <p:sp>
        <p:nvSpPr>
          <p:cNvPr id="328" name="Google Shape;328;p50"/>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29" name="Google Shape;329;p50"/>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330" name="Google Shape;330;p50"/>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331" name="Google Shape;331;p50"/>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2" name="Google Shape;332;p50"/>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33" name="Google Shape;333;p50"/>
          <p:cNvPicPr preferRelativeResize="0"/>
          <p:nvPr/>
        </p:nvPicPr>
        <p:blipFill rotWithShape="1">
          <a:blip r:embed="rId4">
            <a:alphaModFix/>
          </a:blip>
          <a:srcRect/>
          <a:stretch/>
        </p:blipFill>
        <p:spPr>
          <a:xfrm>
            <a:off x="2183788" y="1138299"/>
            <a:ext cx="4776423" cy="3013553"/>
          </a:xfrm>
          <a:prstGeom prst="rect">
            <a:avLst/>
          </a:prstGeom>
          <a:noFill/>
          <a:ln w="19050">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37"/>
        <p:cNvGrpSpPr/>
        <p:nvPr/>
      </p:nvGrpSpPr>
      <p:grpSpPr>
        <a:xfrm>
          <a:off x="0" y="0"/>
          <a:ext cx="0" cy="0"/>
          <a:chOff x="0" y="0"/>
          <a:chExt cx="0" cy="0"/>
        </a:xfrm>
      </p:grpSpPr>
      <p:sp>
        <p:nvSpPr>
          <p:cNvPr id="338" name="Google Shape;338;p51"/>
          <p:cNvSpPr txBox="1"/>
          <p:nvPr/>
        </p:nvSpPr>
        <p:spPr>
          <a:xfrm>
            <a:off x="1953118" y="468247"/>
            <a:ext cx="7084108" cy="392544"/>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a:solidFill>
                  <a:srgbClr val="263F6B"/>
                </a:solidFill>
                <a:latin typeface="Montserrat ExtraBold"/>
                <a:ea typeface="Montserrat ExtraBold"/>
                <a:cs typeface="Montserrat ExtraBold"/>
                <a:sym typeface="Montserrat ExtraBold"/>
              </a:rPr>
              <a:t>              </a:t>
            </a:r>
            <a:r>
              <a:rPr lang="en-GB" sz="2200" b="1" i="0" u="none" strike="noStrike" cap="none">
                <a:solidFill>
                  <a:srgbClr val="263F6B"/>
                </a:solidFill>
                <a:latin typeface="Montserrat ExtraBold"/>
                <a:ea typeface="Montserrat ExtraBold"/>
                <a:cs typeface="Montserrat ExtraBold"/>
                <a:sym typeface="Montserrat ExtraBold"/>
              </a:rPr>
              <a:t>Boxplot of BMI</a:t>
            </a:r>
            <a:endParaRPr sz="700"/>
          </a:p>
        </p:txBody>
      </p:sp>
      <p:sp>
        <p:nvSpPr>
          <p:cNvPr id="339" name="Google Shape;339;p51"/>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40" name="Google Shape;340;p51"/>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341" name="Google Shape;341;p51"/>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342" name="Google Shape;342;p51"/>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3" name="Google Shape;343;p51"/>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44" name="Google Shape;344;p51"/>
          <p:cNvPicPr preferRelativeResize="0"/>
          <p:nvPr/>
        </p:nvPicPr>
        <p:blipFill rotWithShape="1">
          <a:blip r:embed="rId4">
            <a:alphaModFix/>
          </a:blip>
          <a:srcRect/>
          <a:stretch/>
        </p:blipFill>
        <p:spPr>
          <a:xfrm>
            <a:off x="2233859" y="1212053"/>
            <a:ext cx="4676281" cy="2953128"/>
          </a:xfrm>
          <a:prstGeom prst="rect">
            <a:avLst/>
          </a:prstGeom>
          <a:noFill/>
          <a:ln w="19050">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48"/>
        <p:cNvGrpSpPr/>
        <p:nvPr/>
      </p:nvGrpSpPr>
      <p:grpSpPr>
        <a:xfrm>
          <a:off x="0" y="0"/>
          <a:ext cx="0" cy="0"/>
          <a:chOff x="0" y="0"/>
          <a:chExt cx="0" cy="0"/>
        </a:xfrm>
      </p:grpSpPr>
      <p:sp>
        <p:nvSpPr>
          <p:cNvPr id="349" name="Google Shape;349;p52"/>
          <p:cNvSpPr txBox="1"/>
          <p:nvPr/>
        </p:nvSpPr>
        <p:spPr>
          <a:xfrm>
            <a:off x="810228" y="482979"/>
            <a:ext cx="7679759" cy="470578"/>
          </a:xfrm>
          <a:prstGeom prst="rect">
            <a:avLst/>
          </a:prstGeom>
          <a:noFill/>
          <a:ln>
            <a:noFill/>
          </a:ln>
        </p:spPr>
        <p:txBody>
          <a:bodyPr spcFirstLastPara="1" wrap="square" lIns="0" tIns="0" rIns="0" bIns="0" anchor="t" anchorCtr="0">
            <a:spAutoFit/>
          </a:bodyPr>
          <a:lstStyle/>
          <a:p>
            <a:pPr marL="0" marR="0" lvl="0" indent="0" algn="l" rtl="0">
              <a:lnSpc>
                <a:spcPct val="139454"/>
              </a:lnSpc>
              <a:spcBef>
                <a:spcPts val="0"/>
              </a:spcBef>
              <a:spcAft>
                <a:spcPts val="0"/>
              </a:spcAft>
              <a:buNone/>
            </a:pPr>
            <a:r>
              <a:rPr lang="en-GB" sz="2200" b="1" i="0" u="none" strike="noStrike" cap="none" dirty="0">
                <a:solidFill>
                  <a:srgbClr val="263F6B"/>
                </a:solidFill>
                <a:latin typeface="Montserrat ExtraBold"/>
                <a:ea typeface="Montserrat ExtraBold"/>
                <a:cs typeface="Montserrat ExtraBold"/>
                <a:sym typeface="Montserrat ExtraBold"/>
              </a:rPr>
              <a:t>Scatterplot of BMI and Cost with Smoker Status</a:t>
            </a:r>
            <a:endParaRPr sz="700" dirty="0"/>
          </a:p>
        </p:txBody>
      </p:sp>
      <p:sp>
        <p:nvSpPr>
          <p:cNvPr id="350" name="Google Shape;350;p52"/>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51" name="Google Shape;351;p52"/>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352" name="Google Shape;352;p52"/>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353" name="Google Shape;353;p52"/>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4" name="Google Shape;354;p52"/>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55" name="Google Shape;355;p52"/>
          <p:cNvPicPr preferRelativeResize="0"/>
          <p:nvPr/>
        </p:nvPicPr>
        <p:blipFill rotWithShape="1">
          <a:blip r:embed="rId4">
            <a:alphaModFix/>
          </a:blip>
          <a:srcRect/>
          <a:stretch/>
        </p:blipFill>
        <p:spPr>
          <a:xfrm>
            <a:off x="2229277" y="1212053"/>
            <a:ext cx="4477109" cy="2874896"/>
          </a:xfrm>
          <a:prstGeom prst="rect">
            <a:avLst/>
          </a:prstGeom>
          <a:noFill/>
          <a:ln w="19050">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076527" y="258702"/>
            <a:ext cx="2109763" cy="752354"/>
          </a:xfrm>
          <a:prstGeom prst="rect">
            <a:avLst/>
          </a:prstGeom>
          <a:noFill/>
          <a:ln>
            <a:noFill/>
          </a:ln>
        </p:spPr>
        <p:txBody>
          <a:bodyPr spcFirstLastPara="1" wrap="square" lIns="45725" tIns="22850" rIns="45725" bIns="22850" anchor="ctr" anchorCtr="0">
            <a:normAutofit/>
          </a:bodyPr>
          <a:lstStyle/>
          <a:p>
            <a:pPr marL="0" lvl="0" indent="0" algn="ctr" rtl="0">
              <a:lnSpc>
                <a:spcPct val="100000"/>
              </a:lnSpc>
              <a:spcBef>
                <a:spcPts val="0"/>
              </a:spcBef>
              <a:spcAft>
                <a:spcPts val="0"/>
              </a:spcAft>
              <a:buClr>
                <a:schemeClr val="dk1"/>
              </a:buClr>
              <a:buSzPts val="900"/>
              <a:buNone/>
            </a:pPr>
            <a:r>
              <a:rPr lang="en-GB" sz="2400" b="1">
                <a:latin typeface="Bahnschrift" panose="020F0502020204030204" pitchFamily="34" charset="0"/>
                <a:ea typeface="Arial"/>
                <a:cs typeface="Arial"/>
                <a:sym typeface="Arial"/>
              </a:rPr>
              <a:t>AGENDA</a:t>
            </a:r>
            <a:endParaRPr lang="en-GB" sz="2400" b="1" dirty="0">
              <a:latin typeface="Bahnschrift" panose="020F0502020204030204" pitchFamily="34" charset="0"/>
              <a:ea typeface="Arial"/>
              <a:cs typeface="Arial"/>
              <a:sym typeface="Arial"/>
            </a:endParaRPr>
          </a:p>
        </p:txBody>
      </p:sp>
      <p:sp>
        <p:nvSpPr>
          <p:cNvPr id="213" name="Google Shape;213;p38"/>
          <p:cNvSpPr txBox="1">
            <a:spLocks noGrp="1"/>
          </p:cNvSpPr>
          <p:nvPr>
            <p:ph type="body" idx="1"/>
          </p:nvPr>
        </p:nvSpPr>
        <p:spPr>
          <a:xfrm>
            <a:off x="4481598" y="885001"/>
            <a:ext cx="3944771" cy="3373498"/>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200"/>
              </a:spcBef>
              <a:spcAft>
                <a:spcPts val="0"/>
              </a:spcAft>
              <a:buSzPts val="900"/>
              <a:buNone/>
            </a:pPr>
            <a:r>
              <a:rPr lang="en-GB" sz="1800" dirty="0">
                <a:latin typeface="Bahnschrift" panose="020B0502040204020203" pitchFamily="34" charset="0"/>
                <a:ea typeface="Arial"/>
                <a:cs typeface="Arial"/>
                <a:sym typeface="Arial"/>
              </a:rPr>
              <a:t>| HMO</a:t>
            </a:r>
          </a:p>
          <a:p>
            <a:pPr marL="0" lvl="0" indent="0" algn="l" rtl="0">
              <a:lnSpc>
                <a:spcPct val="100000"/>
              </a:lnSpc>
              <a:spcBef>
                <a:spcPts val="200"/>
              </a:spcBef>
              <a:spcAft>
                <a:spcPts val="0"/>
              </a:spcAft>
              <a:buSzPts val="900"/>
              <a:buNone/>
            </a:pPr>
            <a:endParaRPr lang="en-GB" sz="1800" dirty="0">
              <a:latin typeface="Bahnschrift" panose="020B0502040204020203" pitchFamily="34" charset="0"/>
              <a:ea typeface="Arial"/>
              <a:cs typeface="Arial"/>
              <a:sym typeface="Arial"/>
            </a:endParaRPr>
          </a:p>
          <a:p>
            <a:pPr marL="0" lvl="0" indent="0" algn="l" rtl="0">
              <a:lnSpc>
                <a:spcPct val="100000"/>
              </a:lnSpc>
              <a:spcBef>
                <a:spcPts val="200"/>
              </a:spcBef>
              <a:spcAft>
                <a:spcPts val="0"/>
              </a:spcAft>
              <a:buSzPts val="900"/>
              <a:buNone/>
            </a:pPr>
            <a:r>
              <a:rPr lang="en-GB" sz="1800" dirty="0">
                <a:latin typeface="Bahnschrift" panose="020B0502040204020203" pitchFamily="34" charset="0"/>
                <a:ea typeface="Arial"/>
                <a:cs typeface="Arial"/>
                <a:sym typeface="Arial"/>
              </a:rPr>
              <a:t>| GOALS &amp; INITIAL ANALYSIS</a:t>
            </a:r>
          </a:p>
          <a:p>
            <a:pPr marL="0" lvl="0" indent="0" algn="l" rtl="0">
              <a:lnSpc>
                <a:spcPct val="100000"/>
              </a:lnSpc>
              <a:spcBef>
                <a:spcPts val="200"/>
              </a:spcBef>
              <a:spcAft>
                <a:spcPts val="0"/>
              </a:spcAft>
              <a:buSzPts val="900"/>
              <a:buNone/>
            </a:pPr>
            <a:endParaRPr lang="en-GB" sz="1800" dirty="0">
              <a:latin typeface="Bahnschrift" panose="020B0502040204020203" pitchFamily="34" charset="0"/>
              <a:ea typeface="Arial"/>
              <a:cs typeface="Arial"/>
              <a:sym typeface="Arial"/>
            </a:endParaRPr>
          </a:p>
          <a:p>
            <a:pPr marL="0" lvl="0" indent="0" algn="l" rtl="0">
              <a:lnSpc>
                <a:spcPct val="100000"/>
              </a:lnSpc>
              <a:spcBef>
                <a:spcPts val="200"/>
              </a:spcBef>
              <a:spcAft>
                <a:spcPts val="0"/>
              </a:spcAft>
              <a:buSzPts val="900"/>
              <a:buNone/>
            </a:pPr>
            <a:r>
              <a:rPr lang="en-GB" sz="1800" dirty="0">
                <a:latin typeface="Bahnschrift" panose="020B0502040204020203" pitchFamily="34" charset="0"/>
                <a:ea typeface="Arial"/>
                <a:cs typeface="Arial"/>
                <a:sym typeface="Arial"/>
              </a:rPr>
              <a:t>| DATA VISUALIZATION</a:t>
            </a:r>
            <a:endParaRPr lang="en-GB" sz="1800" dirty="0">
              <a:latin typeface="Bahnschrift" panose="020B0502040204020203" pitchFamily="34" charset="0"/>
            </a:endParaRPr>
          </a:p>
          <a:p>
            <a:pPr marL="0" lvl="0" indent="0" algn="l" rtl="0">
              <a:lnSpc>
                <a:spcPct val="100000"/>
              </a:lnSpc>
              <a:spcBef>
                <a:spcPts val="200"/>
              </a:spcBef>
              <a:spcAft>
                <a:spcPts val="0"/>
              </a:spcAft>
              <a:buSzPts val="900"/>
              <a:buNone/>
            </a:pPr>
            <a:endParaRPr lang="en-GB" sz="1800" dirty="0">
              <a:latin typeface="Bahnschrift" panose="020B0502040204020203" pitchFamily="34" charset="0"/>
              <a:ea typeface="Arial"/>
              <a:cs typeface="Arial"/>
              <a:sym typeface="Arial"/>
            </a:endParaRPr>
          </a:p>
          <a:p>
            <a:pPr marL="0" lvl="0" indent="0" algn="l" rtl="0">
              <a:lnSpc>
                <a:spcPct val="100000"/>
              </a:lnSpc>
              <a:spcBef>
                <a:spcPts val="200"/>
              </a:spcBef>
              <a:spcAft>
                <a:spcPts val="0"/>
              </a:spcAft>
              <a:buSzPts val="900"/>
              <a:buNone/>
            </a:pPr>
            <a:r>
              <a:rPr lang="en-GB" sz="1800" dirty="0">
                <a:latin typeface="Bahnschrift" panose="020B0502040204020203" pitchFamily="34" charset="0"/>
                <a:ea typeface="Arial"/>
                <a:cs typeface="Arial"/>
                <a:sym typeface="Arial"/>
              </a:rPr>
              <a:t>| MODELS </a:t>
            </a:r>
            <a:endParaRPr lang="en-GB" sz="1800" dirty="0">
              <a:latin typeface="Bahnschrift" panose="020B0502040204020203" pitchFamily="34" charset="0"/>
            </a:endParaRPr>
          </a:p>
          <a:p>
            <a:pPr marL="0" lvl="0" indent="0" algn="l" rtl="0">
              <a:lnSpc>
                <a:spcPct val="100000"/>
              </a:lnSpc>
              <a:spcBef>
                <a:spcPts val="200"/>
              </a:spcBef>
              <a:spcAft>
                <a:spcPts val="0"/>
              </a:spcAft>
              <a:buSzPts val="900"/>
              <a:buNone/>
            </a:pPr>
            <a:endParaRPr lang="en-GB" sz="1800" dirty="0">
              <a:latin typeface="Bahnschrift" panose="020B0502040204020203" pitchFamily="34" charset="0"/>
              <a:ea typeface="Arial"/>
              <a:cs typeface="Arial"/>
              <a:sym typeface="Arial"/>
            </a:endParaRPr>
          </a:p>
          <a:p>
            <a:pPr marL="0" lvl="0" indent="0" algn="l" rtl="0">
              <a:lnSpc>
                <a:spcPct val="100000"/>
              </a:lnSpc>
              <a:spcBef>
                <a:spcPts val="200"/>
              </a:spcBef>
              <a:spcAft>
                <a:spcPts val="0"/>
              </a:spcAft>
              <a:buSzPts val="900"/>
              <a:buNone/>
            </a:pPr>
            <a:r>
              <a:rPr lang="en-GB" sz="1800" dirty="0">
                <a:latin typeface="Bahnschrift" panose="020B0502040204020203" pitchFamily="34" charset="0"/>
                <a:ea typeface="Arial"/>
                <a:cs typeface="Arial"/>
                <a:sym typeface="Arial"/>
              </a:rPr>
              <a:t>| RECOMMENDATIONS</a:t>
            </a:r>
            <a:endParaRPr lang="en-GB" sz="1800" dirty="0">
              <a:latin typeface="Bahnschrift" panose="020B0502040204020203" pitchFamily="34" charset="0"/>
            </a:endParaRPr>
          </a:p>
        </p:txBody>
      </p:sp>
      <p:pic>
        <p:nvPicPr>
          <p:cNvPr id="7" name="Picture 6" descr="Diagram&#10;&#10;Description automatically generated">
            <a:extLst>
              <a:ext uri="{FF2B5EF4-FFF2-40B4-BE49-F238E27FC236}">
                <a16:creationId xmlns:a16="http://schemas.microsoft.com/office/drawing/2014/main" id="{D84611F0-5E34-2FCF-95DD-C382067E58A2}"/>
              </a:ext>
            </a:extLst>
          </p:cNvPr>
          <p:cNvPicPr>
            <a:picLocks noChangeAspect="1"/>
          </p:cNvPicPr>
          <p:nvPr/>
        </p:nvPicPr>
        <p:blipFill>
          <a:blip r:embed="rId3"/>
          <a:stretch>
            <a:fillRect/>
          </a:stretch>
        </p:blipFill>
        <p:spPr>
          <a:xfrm>
            <a:off x="0" y="466101"/>
            <a:ext cx="4262036" cy="42112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59"/>
        <p:cNvGrpSpPr/>
        <p:nvPr/>
      </p:nvGrpSpPr>
      <p:grpSpPr>
        <a:xfrm>
          <a:off x="0" y="0"/>
          <a:ext cx="0" cy="0"/>
          <a:chOff x="0" y="0"/>
          <a:chExt cx="0" cy="0"/>
        </a:xfrm>
      </p:grpSpPr>
      <p:sp>
        <p:nvSpPr>
          <p:cNvPr id="360" name="Google Shape;360;p53"/>
          <p:cNvSpPr txBox="1"/>
          <p:nvPr/>
        </p:nvSpPr>
        <p:spPr>
          <a:xfrm>
            <a:off x="190982" y="494600"/>
            <a:ext cx="8762035" cy="470578"/>
          </a:xfrm>
          <a:prstGeom prst="rect">
            <a:avLst/>
          </a:prstGeom>
          <a:noFill/>
          <a:ln>
            <a:noFill/>
          </a:ln>
        </p:spPr>
        <p:txBody>
          <a:bodyPr spcFirstLastPara="1" wrap="square" lIns="0" tIns="0" rIns="0" bIns="0" anchor="t" anchorCtr="0">
            <a:spAutoFit/>
          </a:bodyPr>
          <a:lstStyle/>
          <a:p>
            <a:pPr marL="0" marR="0" lvl="0" indent="0" algn="l" rtl="0">
              <a:lnSpc>
                <a:spcPct val="139454"/>
              </a:lnSpc>
              <a:spcBef>
                <a:spcPts val="0"/>
              </a:spcBef>
              <a:spcAft>
                <a:spcPts val="0"/>
              </a:spcAft>
              <a:buNone/>
            </a:pPr>
            <a:r>
              <a:rPr lang="en-GB" sz="2200" b="1" i="0" u="none" strike="noStrike" cap="none" dirty="0">
                <a:solidFill>
                  <a:srgbClr val="263F6B"/>
                </a:solidFill>
                <a:latin typeface="Montserrat ExtraBold"/>
                <a:ea typeface="Montserrat ExtraBold"/>
                <a:cs typeface="Montserrat ExtraBold"/>
                <a:sym typeface="Montserrat ExtraBold"/>
              </a:rPr>
              <a:t>Scatterplot of BMI and Cost with Yearly Physical </a:t>
            </a:r>
            <a:r>
              <a:rPr lang="en-GB" sz="2200" b="1" i="0" u="none" strike="noStrike" cap="none" dirty="0" err="1">
                <a:solidFill>
                  <a:srgbClr val="263F6B"/>
                </a:solidFill>
                <a:latin typeface="Montserrat ExtraBold"/>
                <a:ea typeface="Montserrat ExtraBold"/>
                <a:cs typeface="Montserrat ExtraBold"/>
                <a:sym typeface="Montserrat ExtraBold"/>
              </a:rPr>
              <a:t>Checkup</a:t>
            </a:r>
            <a:endParaRPr sz="700" dirty="0"/>
          </a:p>
        </p:txBody>
      </p:sp>
      <p:sp>
        <p:nvSpPr>
          <p:cNvPr id="361" name="Google Shape;361;p53"/>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62" name="Google Shape;362;p53"/>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363" name="Google Shape;363;p53"/>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364" name="Google Shape;364;p53"/>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5" name="Google Shape;365;p53"/>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66" name="Google Shape;366;p53"/>
          <p:cNvPicPr preferRelativeResize="0"/>
          <p:nvPr/>
        </p:nvPicPr>
        <p:blipFill rotWithShape="1">
          <a:blip r:embed="rId4">
            <a:alphaModFix/>
          </a:blip>
          <a:srcRect/>
          <a:stretch/>
        </p:blipFill>
        <p:spPr>
          <a:xfrm>
            <a:off x="2243150" y="1212053"/>
            <a:ext cx="4419600" cy="2874444"/>
          </a:xfrm>
          <a:prstGeom prst="rect">
            <a:avLst/>
          </a:prstGeom>
          <a:noFill/>
          <a:ln w="19050">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70"/>
        <p:cNvGrpSpPr/>
        <p:nvPr/>
      </p:nvGrpSpPr>
      <p:grpSpPr>
        <a:xfrm>
          <a:off x="0" y="0"/>
          <a:ext cx="0" cy="0"/>
          <a:chOff x="0" y="0"/>
          <a:chExt cx="0" cy="0"/>
        </a:xfrm>
      </p:grpSpPr>
      <p:sp>
        <p:nvSpPr>
          <p:cNvPr id="371" name="Google Shape;371;p54"/>
          <p:cNvSpPr txBox="1"/>
          <p:nvPr/>
        </p:nvSpPr>
        <p:spPr>
          <a:xfrm>
            <a:off x="844952" y="454935"/>
            <a:ext cx="7656241" cy="470578"/>
          </a:xfrm>
          <a:prstGeom prst="rect">
            <a:avLst/>
          </a:prstGeom>
          <a:noFill/>
          <a:ln>
            <a:noFill/>
          </a:ln>
        </p:spPr>
        <p:txBody>
          <a:bodyPr spcFirstLastPara="1" wrap="square" lIns="0" tIns="0" rIns="0" bIns="0" anchor="t" anchorCtr="0">
            <a:spAutoFit/>
          </a:bodyPr>
          <a:lstStyle/>
          <a:p>
            <a:pPr marL="0" marR="0" lvl="0" indent="0" algn="l" rtl="0">
              <a:lnSpc>
                <a:spcPct val="139454"/>
              </a:lnSpc>
              <a:spcBef>
                <a:spcPts val="0"/>
              </a:spcBef>
              <a:spcAft>
                <a:spcPts val="0"/>
              </a:spcAft>
              <a:buNone/>
            </a:pPr>
            <a:r>
              <a:rPr lang="en-GB" sz="2200" b="1" i="0" u="none" strike="noStrike" cap="none" dirty="0">
                <a:solidFill>
                  <a:srgbClr val="263F6B"/>
                </a:solidFill>
                <a:latin typeface="Montserrat ExtraBold"/>
                <a:ea typeface="Montserrat ExtraBold"/>
                <a:cs typeface="Montserrat ExtraBold"/>
                <a:sym typeface="Montserrat ExtraBold"/>
              </a:rPr>
              <a:t>Scatterplot of BMI and Cost with Exercise Status</a:t>
            </a:r>
            <a:endParaRPr sz="700" dirty="0"/>
          </a:p>
        </p:txBody>
      </p:sp>
      <p:sp>
        <p:nvSpPr>
          <p:cNvPr id="372" name="Google Shape;372;p54"/>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73" name="Google Shape;373;p54"/>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374" name="Google Shape;374;p54"/>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375" name="Google Shape;375;p54"/>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6" name="Google Shape;376;p54"/>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77" name="Google Shape;377;p54"/>
          <p:cNvPicPr preferRelativeResize="0"/>
          <p:nvPr/>
        </p:nvPicPr>
        <p:blipFill rotWithShape="1">
          <a:blip r:embed="rId4">
            <a:alphaModFix/>
          </a:blip>
          <a:srcRect b="4167"/>
          <a:stretch/>
        </p:blipFill>
        <p:spPr>
          <a:xfrm>
            <a:off x="2028500" y="1212053"/>
            <a:ext cx="4562813" cy="2866045"/>
          </a:xfrm>
          <a:prstGeom prst="rect">
            <a:avLst/>
          </a:prstGeom>
          <a:noFill/>
          <a:ln w="19050">
            <a:solidFill>
              <a:schemeClr val="tx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81"/>
        <p:cNvGrpSpPr/>
        <p:nvPr/>
      </p:nvGrpSpPr>
      <p:grpSpPr>
        <a:xfrm>
          <a:off x="0" y="0"/>
          <a:ext cx="0" cy="0"/>
          <a:chOff x="0" y="0"/>
          <a:chExt cx="0" cy="0"/>
        </a:xfrm>
      </p:grpSpPr>
      <p:sp>
        <p:nvSpPr>
          <p:cNvPr id="382" name="Google Shape;382;p55"/>
          <p:cNvSpPr txBox="1"/>
          <p:nvPr/>
        </p:nvSpPr>
        <p:spPr>
          <a:xfrm>
            <a:off x="607225" y="454925"/>
            <a:ext cx="7810500" cy="323100"/>
          </a:xfrm>
          <a:prstGeom prst="rect">
            <a:avLst/>
          </a:prstGeom>
          <a:noFill/>
          <a:ln>
            <a:noFill/>
          </a:ln>
        </p:spPr>
        <p:txBody>
          <a:bodyPr spcFirstLastPara="1" wrap="square" lIns="0" tIns="0" rIns="0" bIns="0" anchor="t" anchorCtr="0">
            <a:spAutoFit/>
          </a:bodyPr>
          <a:lstStyle/>
          <a:p>
            <a:pPr marL="0" marR="0" lvl="0" indent="0" algn="l" rtl="0">
              <a:lnSpc>
                <a:spcPct val="139454"/>
              </a:lnSpc>
              <a:spcBef>
                <a:spcPts val="0"/>
              </a:spcBef>
              <a:spcAft>
                <a:spcPts val="0"/>
              </a:spcAft>
              <a:buNone/>
            </a:pPr>
            <a:r>
              <a:rPr lang="en-GB" sz="2100" b="1" i="0" u="none" strike="noStrike" cap="none">
                <a:solidFill>
                  <a:srgbClr val="263F6B"/>
                </a:solidFill>
                <a:latin typeface="Montserrat ExtraBold"/>
                <a:ea typeface="Montserrat ExtraBold"/>
                <a:cs typeface="Montserrat ExtraBold"/>
                <a:sym typeface="Montserrat ExtraBold"/>
              </a:rPr>
              <a:t>Scatterplot of BMI and Cost with Hypertension Status</a:t>
            </a:r>
            <a:endParaRPr sz="600"/>
          </a:p>
        </p:txBody>
      </p:sp>
      <p:sp>
        <p:nvSpPr>
          <p:cNvPr id="383" name="Google Shape;383;p55"/>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84" name="Google Shape;384;p55"/>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385" name="Google Shape;385;p55"/>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386" name="Google Shape;386;p55"/>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7" name="Google Shape;387;p55"/>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88" name="Google Shape;388;p55"/>
          <p:cNvPicPr preferRelativeResize="0"/>
          <p:nvPr/>
        </p:nvPicPr>
        <p:blipFill rotWithShape="1">
          <a:blip r:embed="rId4">
            <a:alphaModFix/>
          </a:blip>
          <a:srcRect/>
          <a:stretch/>
        </p:blipFill>
        <p:spPr>
          <a:xfrm>
            <a:off x="2239909" y="1223287"/>
            <a:ext cx="4545131" cy="2928564"/>
          </a:xfrm>
          <a:prstGeom prst="rect">
            <a:avLst/>
          </a:prstGeom>
          <a:noFill/>
          <a:ln w="19050">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92"/>
        <p:cNvGrpSpPr/>
        <p:nvPr/>
      </p:nvGrpSpPr>
      <p:grpSpPr>
        <a:xfrm>
          <a:off x="0" y="0"/>
          <a:ext cx="0" cy="0"/>
          <a:chOff x="0" y="0"/>
          <a:chExt cx="0" cy="0"/>
        </a:xfrm>
      </p:grpSpPr>
      <p:sp>
        <p:nvSpPr>
          <p:cNvPr id="393" name="Google Shape;393;p56"/>
          <p:cNvSpPr txBox="1"/>
          <p:nvPr/>
        </p:nvSpPr>
        <p:spPr>
          <a:xfrm>
            <a:off x="514350" y="509425"/>
            <a:ext cx="8115300" cy="307800"/>
          </a:xfrm>
          <a:prstGeom prst="rect">
            <a:avLst/>
          </a:prstGeom>
          <a:noFill/>
          <a:ln>
            <a:noFill/>
          </a:ln>
        </p:spPr>
        <p:txBody>
          <a:bodyPr spcFirstLastPara="1" wrap="square" lIns="0" tIns="0" rIns="0" bIns="0" anchor="t" anchorCtr="0">
            <a:spAutoFit/>
          </a:bodyPr>
          <a:lstStyle/>
          <a:p>
            <a:pPr marL="0" marR="0" lvl="0" indent="0" algn="l" rtl="0">
              <a:lnSpc>
                <a:spcPct val="139454"/>
              </a:lnSpc>
              <a:spcBef>
                <a:spcPts val="0"/>
              </a:spcBef>
              <a:spcAft>
                <a:spcPts val="0"/>
              </a:spcAft>
              <a:buNone/>
            </a:pPr>
            <a:r>
              <a:rPr lang="en-GB" sz="2000" b="1">
                <a:solidFill>
                  <a:srgbClr val="263F6B"/>
                </a:solidFill>
                <a:latin typeface="Montserrat ExtraBold"/>
                <a:ea typeface="Montserrat ExtraBold"/>
                <a:cs typeface="Montserrat ExtraBold"/>
                <a:sym typeface="Montserrat ExtraBold"/>
              </a:rPr>
              <a:t>Comparison of Models - Accuracy and No-Information Rate</a:t>
            </a:r>
            <a:endParaRPr sz="500"/>
          </a:p>
        </p:txBody>
      </p:sp>
      <p:sp>
        <p:nvSpPr>
          <p:cNvPr id="394" name="Google Shape;394;p56"/>
          <p:cNvSpPr/>
          <p:nvPr/>
        </p:nvSpPr>
        <p:spPr>
          <a:xfrm rot="-1753238">
            <a:off x="-556739" y="2177164"/>
            <a:ext cx="12891718" cy="4793053"/>
          </a:xfrm>
          <a:prstGeom prst="rect">
            <a:avLst/>
          </a:prstGeom>
          <a:solidFill>
            <a:srgbClr val="545454">
              <a:alpha val="471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95" name="Google Shape;395;p56"/>
          <p:cNvPicPr preferRelativeResize="0"/>
          <p:nvPr/>
        </p:nvPicPr>
        <p:blipFill rotWithShape="1">
          <a:blip r:embed="rId3">
            <a:alphaModFix/>
          </a:blip>
          <a:srcRect/>
          <a:stretch/>
        </p:blipFill>
        <p:spPr>
          <a:xfrm>
            <a:off x="514350" y="1064545"/>
            <a:ext cx="891529" cy="147507"/>
          </a:xfrm>
          <a:prstGeom prst="rect">
            <a:avLst/>
          </a:prstGeom>
          <a:noFill/>
          <a:ln>
            <a:noFill/>
          </a:ln>
        </p:spPr>
      </p:pic>
      <p:pic>
        <p:nvPicPr>
          <p:cNvPr id="396" name="Google Shape;396;p56"/>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397" name="Google Shape;397;p56"/>
          <p:cNvSpPr/>
          <p:nvPr/>
        </p:nvSpPr>
        <p:spPr>
          <a:xfrm>
            <a:off x="514350" y="4795533"/>
            <a:ext cx="8115300" cy="675900"/>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8" name="Google Shape;398;p56"/>
          <p:cNvSpPr/>
          <p:nvPr/>
        </p:nvSpPr>
        <p:spPr>
          <a:xfrm>
            <a:off x="514350" y="-337913"/>
            <a:ext cx="8115300" cy="675900"/>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aphicFrame>
        <p:nvGraphicFramePr>
          <p:cNvPr id="399" name="Google Shape;399;p56"/>
          <p:cNvGraphicFramePr/>
          <p:nvPr/>
        </p:nvGraphicFramePr>
        <p:xfrm>
          <a:off x="952500" y="1809750"/>
          <a:ext cx="7239000" cy="1584840"/>
        </p:xfrm>
        <a:graphic>
          <a:graphicData uri="http://schemas.openxmlformats.org/drawingml/2006/table">
            <a:tbl>
              <a:tblPr>
                <a:noFill/>
                <a:tableStyleId>{724F9939-9BA0-4C3B-8580-5339BB90585B}</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b="1"/>
                        <a:t>Model</a:t>
                      </a:r>
                      <a:endParaRPr b="1"/>
                    </a:p>
                  </a:txBody>
                  <a:tcPr marL="91425" marR="91425" marT="91425" marB="91425"/>
                </a:tc>
                <a:tc>
                  <a:txBody>
                    <a:bodyPr/>
                    <a:lstStyle/>
                    <a:p>
                      <a:pPr marL="0" lvl="0" indent="0" algn="l" rtl="0">
                        <a:spcBef>
                          <a:spcPts val="0"/>
                        </a:spcBef>
                        <a:spcAft>
                          <a:spcPts val="0"/>
                        </a:spcAft>
                        <a:buNone/>
                      </a:pPr>
                      <a:r>
                        <a:rPr lang="en-GB" b="1"/>
                        <a:t>Accuracy</a:t>
                      </a:r>
                      <a:endParaRPr b="1"/>
                    </a:p>
                  </a:txBody>
                  <a:tcPr marL="91425" marR="91425" marT="91425" marB="91425"/>
                </a:tc>
                <a:tc>
                  <a:txBody>
                    <a:bodyPr/>
                    <a:lstStyle/>
                    <a:p>
                      <a:pPr marL="0" lvl="0" indent="0" algn="l" rtl="0">
                        <a:spcBef>
                          <a:spcPts val="0"/>
                        </a:spcBef>
                        <a:spcAft>
                          <a:spcPts val="0"/>
                        </a:spcAft>
                        <a:buNone/>
                      </a:pPr>
                      <a:r>
                        <a:rPr lang="en-GB" b="1"/>
                        <a:t>No-Information Rate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SVM</a:t>
                      </a:r>
                      <a:endParaRPr/>
                    </a:p>
                  </a:txBody>
                  <a:tcPr marL="91425" marR="91425" marT="91425" marB="91425"/>
                </a:tc>
                <a:tc>
                  <a:txBody>
                    <a:bodyPr/>
                    <a:lstStyle/>
                    <a:p>
                      <a:pPr marL="0" lvl="0" indent="0" algn="l" rtl="0">
                        <a:spcBef>
                          <a:spcPts val="0"/>
                        </a:spcBef>
                        <a:spcAft>
                          <a:spcPts val="0"/>
                        </a:spcAft>
                        <a:buNone/>
                      </a:pPr>
                      <a:r>
                        <a:rPr lang="en-GB"/>
                        <a:t>80.87%</a:t>
                      </a:r>
                      <a:endParaRPr/>
                    </a:p>
                  </a:txBody>
                  <a:tcPr marL="91425" marR="91425" marT="91425" marB="91425"/>
                </a:tc>
                <a:tc>
                  <a:txBody>
                    <a:bodyPr/>
                    <a:lstStyle/>
                    <a:p>
                      <a:pPr marL="0" lvl="0" indent="0" algn="l" rtl="0">
                        <a:spcBef>
                          <a:spcPts val="0"/>
                        </a:spcBef>
                        <a:spcAft>
                          <a:spcPts val="0"/>
                        </a:spcAft>
                        <a:buNone/>
                      </a:pPr>
                      <a:r>
                        <a:rPr lang="en-GB"/>
                        <a:t>70.27%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KSVM</a:t>
                      </a:r>
                      <a:endParaRPr/>
                    </a:p>
                  </a:txBody>
                  <a:tcPr marL="91425" marR="91425" marT="91425" marB="91425"/>
                </a:tc>
                <a:tc>
                  <a:txBody>
                    <a:bodyPr/>
                    <a:lstStyle/>
                    <a:p>
                      <a:pPr marL="0" lvl="0" indent="0" algn="l" rtl="0">
                        <a:spcBef>
                          <a:spcPts val="0"/>
                        </a:spcBef>
                        <a:spcAft>
                          <a:spcPts val="0"/>
                        </a:spcAft>
                        <a:buNone/>
                      </a:pPr>
                      <a:r>
                        <a:rPr lang="en-GB"/>
                        <a:t>84.53%</a:t>
                      </a:r>
                      <a:endParaRPr/>
                    </a:p>
                  </a:txBody>
                  <a:tcPr marL="91425" marR="91425" marT="91425" marB="91425"/>
                </a:tc>
                <a:tc>
                  <a:txBody>
                    <a:bodyPr/>
                    <a:lstStyle/>
                    <a:p>
                      <a:pPr marL="0" lvl="0" indent="0" algn="l" rtl="0">
                        <a:spcBef>
                          <a:spcPts val="0"/>
                        </a:spcBef>
                        <a:spcAft>
                          <a:spcPts val="0"/>
                        </a:spcAft>
                        <a:buNone/>
                      </a:pPr>
                      <a:r>
                        <a:rPr lang="en-GB"/>
                        <a:t>70.27%</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Partition Tree</a:t>
                      </a:r>
                      <a:endParaRPr/>
                    </a:p>
                  </a:txBody>
                  <a:tcPr marL="91425" marR="91425" marT="91425" marB="91425"/>
                </a:tc>
                <a:tc>
                  <a:txBody>
                    <a:bodyPr/>
                    <a:lstStyle/>
                    <a:p>
                      <a:pPr marL="0" lvl="0" indent="0" algn="l" rtl="0">
                        <a:spcBef>
                          <a:spcPts val="0"/>
                        </a:spcBef>
                        <a:spcAft>
                          <a:spcPts val="0"/>
                        </a:spcAft>
                        <a:buNone/>
                      </a:pPr>
                      <a:r>
                        <a:rPr lang="en-GB"/>
                        <a:t>85.4%</a:t>
                      </a:r>
                      <a:endParaRPr/>
                    </a:p>
                  </a:txBody>
                  <a:tcPr marL="91425" marR="91425" marT="91425" marB="91425"/>
                </a:tc>
                <a:tc>
                  <a:txBody>
                    <a:bodyPr/>
                    <a:lstStyle/>
                    <a:p>
                      <a:pPr marL="0" lvl="0" indent="0" algn="l" rtl="0">
                        <a:spcBef>
                          <a:spcPts val="0"/>
                        </a:spcBef>
                        <a:spcAft>
                          <a:spcPts val="0"/>
                        </a:spcAft>
                        <a:buNone/>
                      </a:pPr>
                      <a:r>
                        <a:rPr lang="en-GB"/>
                        <a:t>70.27%</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403"/>
        <p:cNvGrpSpPr/>
        <p:nvPr/>
      </p:nvGrpSpPr>
      <p:grpSpPr>
        <a:xfrm>
          <a:off x="0" y="0"/>
          <a:ext cx="0" cy="0"/>
          <a:chOff x="0" y="0"/>
          <a:chExt cx="0" cy="0"/>
        </a:xfrm>
      </p:grpSpPr>
      <p:sp>
        <p:nvSpPr>
          <p:cNvPr id="404" name="Google Shape;404;p57"/>
          <p:cNvSpPr txBox="1"/>
          <p:nvPr/>
        </p:nvSpPr>
        <p:spPr>
          <a:xfrm>
            <a:off x="514350" y="509425"/>
            <a:ext cx="8115300" cy="307800"/>
          </a:xfrm>
          <a:prstGeom prst="rect">
            <a:avLst/>
          </a:prstGeom>
          <a:noFill/>
          <a:ln>
            <a:noFill/>
          </a:ln>
        </p:spPr>
        <p:txBody>
          <a:bodyPr spcFirstLastPara="1" wrap="square" lIns="0" tIns="0" rIns="0" bIns="0" anchor="t" anchorCtr="0">
            <a:spAutoFit/>
          </a:bodyPr>
          <a:lstStyle/>
          <a:p>
            <a:pPr marL="0" marR="0" lvl="0" indent="0" algn="ctr" rtl="0">
              <a:lnSpc>
                <a:spcPct val="139454"/>
              </a:lnSpc>
              <a:spcBef>
                <a:spcPts val="0"/>
              </a:spcBef>
              <a:spcAft>
                <a:spcPts val="0"/>
              </a:spcAft>
              <a:buNone/>
            </a:pPr>
            <a:r>
              <a:rPr lang="en-GB" sz="2000" b="1">
                <a:solidFill>
                  <a:srgbClr val="263F6B"/>
                </a:solidFill>
                <a:latin typeface="Montserrat ExtraBold"/>
                <a:ea typeface="Montserrat ExtraBold"/>
                <a:cs typeface="Montserrat ExtraBold"/>
                <a:sym typeface="Montserrat ExtraBold"/>
              </a:rPr>
              <a:t>Comparison of Models - Confusion Matrix</a:t>
            </a:r>
            <a:endParaRPr sz="500"/>
          </a:p>
        </p:txBody>
      </p:sp>
      <p:sp>
        <p:nvSpPr>
          <p:cNvPr id="405" name="Google Shape;405;p57"/>
          <p:cNvSpPr/>
          <p:nvPr/>
        </p:nvSpPr>
        <p:spPr>
          <a:xfrm rot="-1753238">
            <a:off x="-524939" y="2237550"/>
            <a:ext cx="12891718" cy="4793053"/>
          </a:xfrm>
          <a:prstGeom prst="rect">
            <a:avLst/>
          </a:prstGeom>
          <a:solidFill>
            <a:srgbClr val="545454">
              <a:alpha val="471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06" name="Google Shape;406;p57"/>
          <p:cNvPicPr preferRelativeResize="0"/>
          <p:nvPr/>
        </p:nvPicPr>
        <p:blipFill rotWithShape="1">
          <a:blip r:embed="rId3">
            <a:alphaModFix/>
          </a:blip>
          <a:srcRect/>
          <a:stretch/>
        </p:blipFill>
        <p:spPr>
          <a:xfrm>
            <a:off x="514350" y="1064545"/>
            <a:ext cx="891529" cy="147507"/>
          </a:xfrm>
          <a:prstGeom prst="rect">
            <a:avLst/>
          </a:prstGeom>
          <a:noFill/>
          <a:ln>
            <a:noFill/>
          </a:ln>
        </p:spPr>
      </p:pic>
      <p:pic>
        <p:nvPicPr>
          <p:cNvPr id="407" name="Google Shape;407;p57"/>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408" name="Google Shape;408;p57"/>
          <p:cNvSpPr/>
          <p:nvPr/>
        </p:nvSpPr>
        <p:spPr>
          <a:xfrm>
            <a:off x="514350" y="4795533"/>
            <a:ext cx="8115300" cy="675900"/>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9" name="Google Shape;409;p57"/>
          <p:cNvSpPr/>
          <p:nvPr/>
        </p:nvSpPr>
        <p:spPr>
          <a:xfrm>
            <a:off x="514350" y="-337913"/>
            <a:ext cx="8115300" cy="675900"/>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10" name="Google Shape;410;p57"/>
          <p:cNvPicPr preferRelativeResize="0"/>
          <p:nvPr/>
        </p:nvPicPr>
        <p:blipFill>
          <a:blip r:embed="rId4">
            <a:alphaModFix/>
          </a:blip>
          <a:stretch>
            <a:fillRect/>
          </a:stretch>
        </p:blipFill>
        <p:spPr>
          <a:xfrm>
            <a:off x="666775" y="1931201"/>
            <a:ext cx="1838325" cy="781050"/>
          </a:xfrm>
          <a:prstGeom prst="rect">
            <a:avLst/>
          </a:prstGeom>
          <a:noFill/>
          <a:ln w="19050">
            <a:solidFill>
              <a:schemeClr val="tx1"/>
            </a:solidFill>
          </a:ln>
        </p:spPr>
      </p:pic>
      <p:pic>
        <p:nvPicPr>
          <p:cNvPr id="411" name="Google Shape;411;p57"/>
          <p:cNvPicPr preferRelativeResize="0"/>
          <p:nvPr/>
        </p:nvPicPr>
        <p:blipFill>
          <a:blip r:embed="rId5">
            <a:alphaModFix/>
          </a:blip>
          <a:stretch>
            <a:fillRect/>
          </a:stretch>
        </p:blipFill>
        <p:spPr>
          <a:xfrm>
            <a:off x="3257550" y="1907388"/>
            <a:ext cx="1905000" cy="781050"/>
          </a:xfrm>
          <a:prstGeom prst="rect">
            <a:avLst/>
          </a:prstGeom>
          <a:noFill/>
          <a:ln w="19050">
            <a:solidFill>
              <a:schemeClr val="tx1"/>
            </a:solidFill>
          </a:ln>
        </p:spPr>
      </p:pic>
      <p:pic>
        <p:nvPicPr>
          <p:cNvPr id="412" name="Google Shape;412;p57"/>
          <p:cNvPicPr preferRelativeResize="0"/>
          <p:nvPr/>
        </p:nvPicPr>
        <p:blipFill>
          <a:blip r:embed="rId6">
            <a:alphaModFix/>
          </a:blip>
          <a:stretch>
            <a:fillRect/>
          </a:stretch>
        </p:blipFill>
        <p:spPr>
          <a:xfrm>
            <a:off x="6012650" y="1931188"/>
            <a:ext cx="1943100" cy="809625"/>
          </a:xfrm>
          <a:prstGeom prst="rect">
            <a:avLst/>
          </a:prstGeom>
          <a:noFill/>
          <a:ln w="19050">
            <a:solidFill>
              <a:schemeClr val="tx1"/>
            </a:solidFill>
          </a:ln>
        </p:spPr>
      </p:pic>
      <p:sp>
        <p:nvSpPr>
          <p:cNvPr id="413" name="Google Shape;413;p57"/>
          <p:cNvSpPr txBox="1"/>
          <p:nvPr/>
        </p:nvSpPr>
        <p:spPr>
          <a:xfrm>
            <a:off x="971550" y="2897975"/>
            <a:ext cx="1043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rgbClr val="073763"/>
                </a:solidFill>
                <a:latin typeface="Calibri"/>
                <a:ea typeface="Calibri"/>
                <a:cs typeface="Calibri"/>
                <a:sym typeface="Calibri"/>
              </a:rPr>
              <a:t>SVM</a:t>
            </a:r>
            <a:endParaRPr sz="1600" b="1">
              <a:solidFill>
                <a:srgbClr val="073763"/>
              </a:solidFill>
              <a:latin typeface="Calibri"/>
              <a:ea typeface="Calibri"/>
              <a:cs typeface="Calibri"/>
              <a:sym typeface="Calibri"/>
            </a:endParaRPr>
          </a:p>
        </p:txBody>
      </p:sp>
      <p:sp>
        <p:nvSpPr>
          <p:cNvPr id="414" name="Google Shape;414;p57"/>
          <p:cNvSpPr txBox="1"/>
          <p:nvPr/>
        </p:nvSpPr>
        <p:spPr>
          <a:xfrm>
            <a:off x="3736175" y="2897975"/>
            <a:ext cx="1014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rgbClr val="073763"/>
                </a:solidFill>
                <a:latin typeface="Calibri"/>
                <a:ea typeface="Calibri"/>
                <a:cs typeface="Calibri"/>
                <a:sym typeface="Calibri"/>
              </a:rPr>
              <a:t>KSVM</a:t>
            </a:r>
            <a:endParaRPr sz="1600" b="1">
              <a:solidFill>
                <a:srgbClr val="073763"/>
              </a:solidFill>
              <a:latin typeface="Calibri"/>
              <a:ea typeface="Calibri"/>
              <a:cs typeface="Calibri"/>
              <a:sym typeface="Calibri"/>
            </a:endParaRPr>
          </a:p>
        </p:txBody>
      </p:sp>
      <p:sp>
        <p:nvSpPr>
          <p:cNvPr id="415" name="Google Shape;415;p57"/>
          <p:cNvSpPr txBox="1"/>
          <p:nvPr/>
        </p:nvSpPr>
        <p:spPr>
          <a:xfrm>
            <a:off x="6343650" y="2940850"/>
            <a:ext cx="152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rgbClr val="073763"/>
                </a:solidFill>
                <a:latin typeface="Calibri"/>
                <a:ea typeface="Calibri"/>
                <a:cs typeface="Calibri"/>
                <a:sym typeface="Calibri"/>
              </a:rPr>
              <a:t>Partition Tree</a:t>
            </a:r>
            <a:endParaRPr sz="1600" b="1">
              <a:solidFill>
                <a:srgbClr val="073763"/>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Diagram&#10;&#10;Description automatically generated">
            <a:extLst>
              <a:ext uri="{FF2B5EF4-FFF2-40B4-BE49-F238E27FC236}">
                <a16:creationId xmlns:a16="http://schemas.microsoft.com/office/drawing/2014/main" id="{764E0FB3-3976-59A7-2A2C-90FB88C9708E}"/>
              </a:ext>
            </a:extLst>
          </p:cNvPr>
          <p:cNvPicPr>
            <a:picLocks noChangeAspect="1"/>
          </p:cNvPicPr>
          <p:nvPr/>
        </p:nvPicPr>
        <p:blipFill rotWithShape="1">
          <a:blip r:embed="rId2"/>
          <a:srcRect t="18"/>
          <a:stretch/>
        </p:blipFill>
        <p:spPr>
          <a:xfrm>
            <a:off x="20" y="961"/>
            <a:ext cx="9143980" cy="5142539"/>
          </a:xfrm>
          <a:prstGeom prst="rect">
            <a:avLst/>
          </a:prstGeom>
        </p:spPr>
      </p:pic>
      <p:sp>
        <p:nvSpPr>
          <p:cNvPr id="8" name="TextBox 7">
            <a:extLst>
              <a:ext uri="{FF2B5EF4-FFF2-40B4-BE49-F238E27FC236}">
                <a16:creationId xmlns:a16="http://schemas.microsoft.com/office/drawing/2014/main" id="{73CC5DAA-4AC7-08D3-DB43-B905619FBF26}"/>
              </a:ext>
            </a:extLst>
          </p:cNvPr>
          <p:cNvSpPr txBox="1"/>
          <p:nvPr/>
        </p:nvSpPr>
        <p:spPr>
          <a:xfrm>
            <a:off x="231494" y="1971104"/>
            <a:ext cx="4548850" cy="646331"/>
          </a:xfrm>
          <a:prstGeom prst="rect">
            <a:avLst/>
          </a:prstGeom>
          <a:solidFill>
            <a:schemeClr val="bg1">
              <a:lumMod val="50000"/>
              <a:alpha val="58219"/>
            </a:schemeClr>
          </a:solidFill>
          <a:effectLst>
            <a:outerShdw blurRad="166165" dist="50800" dir="5400000" algn="ctr" rotWithShape="0">
              <a:schemeClr val="bg1">
                <a:lumMod val="50000"/>
                <a:alpha val="75364"/>
              </a:schemeClr>
            </a:outerShdw>
          </a:effectLst>
        </p:spPr>
        <p:txBody>
          <a:bodyPr wrap="square" rtlCol="0">
            <a:spAutoFit/>
          </a:bodyPr>
          <a:lstStyle/>
          <a:p>
            <a:pPr marL="0" lvl="0" indent="0" algn="l" rtl="0">
              <a:lnSpc>
                <a:spcPct val="100000"/>
              </a:lnSpc>
              <a:spcBef>
                <a:spcPts val="200"/>
              </a:spcBef>
              <a:spcAft>
                <a:spcPts val="0"/>
              </a:spcAft>
              <a:buSzPts val="900"/>
              <a:buNone/>
            </a:pPr>
            <a:r>
              <a:rPr lang="en-GB" sz="3600" b="1" dirty="0">
                <a:latin typeface="Bahnschrift" panose="020B0502040204020203" pitchFamily="34" charset="0"/>
                <a:ea typeface="Arial"/>
                <a:cs typeface="Arial"/>
                <a:sym typeface="Arial"/>
              </a:rPr>
              <a:t>RECOMMENDATIONS</a:t>
            </a:r>
            <a:endParaRPr lang="en-GB" sz="3600" b="1" dirty="0">
              <a:latin typeface="Bahnschrift" panose="020B0502040204020203" pitchFamily="34" charset="0"/>
            </a:endParaRPr>
          </a:p>
        </p:txBody>
      </p:sp>
    </p:spTree>
    <p:extLst>
      <p:ext uri="{BB962C8B-B14F-4D97-AF65-F5344CB8AC3E}">
        <p14:creationId xmlns:p14="http://schemas.microsoft.com/office/powerpoint/2010/main" val="3212192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419"/>
        <p:cNvGrpSpPr/>
        <p:nvPr/>
      </p:nvGrpSpPr>
      <p:grpSpPr>
        <a:xfrm>
          <a:off x="0" y="0"/>
          <a:ext cx="0" cy="0"/>
          <a:chOff x="0" y="0"/>
          <a:chExt cx="0" cy="0"/>
        </a:xfrm>
      </p:grpSpPr>
      <p:sp>
        <p:nvSpPr>
          <p:cNvPr id="420" name="Google Shape;420;p58"/>
          <p:cNvSpPr txBox="1"/>
          <p:nvPr/>
        </p:nvSpPr>
        <p:spPr>
          <a:xfrm>
            <a:off x="514350" y="509425"/>
            <a:ext cx="8115300" cy="307800"/>
          </a:xfrm>
          <a:prstGeom prst="rect">
            <a:avLst/>
          </a:prstGeom>
          <a:noFill/>
          <a:ln>
            <a:noFill/>
          </a:ln>
        </p:spPr>
        <p:txBody>
          <a:bodyPr spcFirstLastPara="1" wrap="square" lIns="0" tIns="0" rIns="0" bIns="0" anchor="t" anchorCtr="0">
            <a:spAutoFit/>
          </a:bodyPr>
          <a:lstStyle/>
          <a:p>
            <a:pPr marL="0" marR="0" lvl="0" indent="0" algn="ctr" rtl="0">
              <a:lnSpc>
                <a:spcPct val="139454"/>
              </a:lnSpc>
              <a:spcBef>
                <a:spcPts val="0"/>
              </a:spcBef>
              <a:spcAft>
                <a:spcPts val="0"/>
              </a:spcAft>
              <a:buNone/>
            </a:pPr>
            <a:r>
              <a:rPr lang="en-GB" sz="2000" b="1">
                <a:solidFill>
                  <a:srgbClr val="263F6B"/>
                </a:solidFill>
                <a:latin typeface="Montserrat ExtraBold"/>
                <a:ea typeface="Montserrat ExtraBold"/>
                <a:cs typeface="Montserrat ExtraBold"/>
                <a:sym typeface="Montserrat ExtraBold"/>
              </a:rPr>
              <a:t>Recommendations</a:t>
            </a:r>
            <a:endParaRPr sz="500"/>
          </a:p>
        </p:txBody>
      </p:sp>
      <p:sp>
        <p:nvSpPr>
          <p:cNvPr id="421" name="Google Shape;421;p58"/>
          <p:cNvSpPr/>
          <p:nvPr/>
        </p:nvSpPr>
        <p:spPr>
          <a:xfrm rot="-1753238">
            <a:off x="-556739" y="2177164"/>
            <a:ext cx="12891718" cy="4793053"/>
          </a:xfrm>
          <a:prstGeom prst="rect">
            <a:avLst/>
          </a:prstGeom>
          <a:solidFill>
            <a:srgbClr val="545454">
              <a:alpha val="471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22" name="Google Shape;422;p58"/>
          <p:cNvPicPr preferRelativeResize="0"/>
          <p:nvPr/>
        </p:nvPicPr>
        <p:blipFill rotWithShape="1">
          <a:blip r:embed="rId3">
            <a:alphaModFix/>
          </a:blip>
          <a:srcRect/>
          <a:stretch/>
        </p:blipFill>
        <p:spPr>
          <a:xfrm>
            <a:off x="514350" y="1064545"/>
            <a:ext cx="891529" cy="147507"/>
          </a:xfrm>
          <a:prstGeom prst="rect">
            <a:avLst/>
          </a:prstGeom>
          <a:noFill/>
          <a:ln>
            <a:noFill/>
          </a:ln>
        </p:spPr>
      </p:pic>
      <p:pic>
        <p:nvPicPr>
          <p:cNvPr id="423" name="Google Shape;423;p58"/>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424" name="Google Shape;424;p58"/>
          <p:cNvSpPr/>
          <p:nvPr/>
        </p:nvSpPr>
        <p:spPr>
          <a:xfrm>
            <a:off x="514350" y="4795533"/>
            <a:ext cx="8115300" cy="675900"/>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5" name="Google Shape;425;p58"/>
          <p:cNvSpPr/>
          <p:nvPr/>
        </p:nvSpPr>
        <p:spPr>
          <a:xfrm>
            <a:off x="514350" y="-337913"/>
            <a:ext cx="8115300" cy="675900"/>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6" name="Google Shape;426;p58"/>
          <p:cNvSpPr txBox="1"/>
          <p:nvPr/>
        </p:nvSpPr>
        <p:spPr>
          <a:xfrm>
            <a:off x="667950" y="1387153"/>
            <a:ext cx="7808100" cy="280073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1200"/>
              </a:spcAft>
              <a:buClr>
                <a:srgbClr val="073763"/>
              </a:buClr>
              <a:buSzPts val="1400"/>
              <a:buFont typeface="Calibri"/>
              <a:buAutoNum type="arabicPeriod"/>
            </a:pPr>
            <a:r>
              <a:rPr lang="en-GB" b="1" dirty="0">
                <a:solidFill>
                  <a:srgbClr val="073763"/>
                </a:solidFill>
                <a:latin typeface="Calibri"/>
                <a:ea typeface="Calibri"/>
                <a:cs typeface="Calibri"/>
                <a:sym typeface="Calibri"/>
              </a:rPr>
              <a:t>Encourage Healthy Habits :</a:t>
            </a:r>
            <a:r>
              <a:rPr lang="en-GB" dirty="0">
                <a:solidFill>
                  <a:srgbClr val="073763"/>
                </a:solidFill>
                <a:latin typeface="Calibri"/>
                <a:ea typeface="Calibri"/>
                <a:cs typeface="Calibri"/>
                <a:sym typeface="Calibri"/>
              </a:rPr>
              <a:t> The data suggests that individuals who are physically active tend to have lower medical costs. The HMO could consider promoting and incentivizing healthy habits such as regular exercise to help prevent chronic health conditions that can lead to costly medical interventions.</a:t>
            </a:r>
            <a:endParaRPr dirty="0">
              <a:solidFill>
                <a:srgbClr val="073763"/>
              </a:solidFill>
              <a:latin typeface="Calibri"/>
              <a:ea typeface="Calibri"/>
              <a:cs typeface="Calibri"/>
              <a:sym typeface="Calibri"/>
            </a:endParaRPr>
          </a:p>
          <a:p>
            <a:pPr marL="457200" lvl="0" indent="-317500" algn="l" rtl="0">
              <a:spcBef>
                <a:spcPts val="0"/>
              </a:spcBef>
              <a:spcAft>
                <a:spcPts val="1200"/>
              </a:spcAft>
              <a:buClr>
                <a:srgbClr val="073763"/>
              </a:buClr>
              <a:buSzPts val="1400"/>
              <a:buFont typeface="Calibri"/>
              <a:buAutoNum type="arabicPeriod"/>
            </a:pPr>
            <a:r>
              <a:rPr lang="en-GB" b="1" dirty="0">
                <a:solidFill>
                  <a:srgbClr val="073763"/>
                </a:solidFill>
                <a:latin typeface="Calibri"/>
                <a:ea typeface="Calibri"/>
                <a:cs typeface="Calibri"/>
                <a:sym typeface="Calibri"/>
              </a:rPr>
              <a:t>Offer Smoking Cessation Programs :</a:t>
            </a:r>
            <a:r>
              <a:rPr lang="en-GB" dirty="0">
                <a:solidFill>
                  <a:srgbClr val="073763"/>
                </a:solidFill>
                <a:latin typeface="Calibri"/>
                <a:ea typeface="Calibri"/>
                <a:cs typeface="Calibri"/>
                <a:sym typeface="Calibri"/>
              </a:rPr>
              <a:t> The data suggests that smokers tend to have higher medical costs. The HMO could consider offering smoking cessation programs to help individuals quit smoking and reduce their risk of developing costly healthy conditions.</a:t>
            </a:r>
            <a:endParaRPr dirty="0">
              <a:solidFill>
                <a:srgbClr val="073763"/>
              </a:solidFill>
              <a:latin typeface="Calibri"/>
              <a:ea typeface="Calibri"/>
              <a:cs typeface="Calibri"/>
              <a:sym typeface="Calibri"/>
            </a:endParaRPr>
          </a:p>
          <a:p>
            <a:pPr marL="457200" lvl="0" indent="-317500" algn="l" rtl="0">
              <a:spcBef>
                <a:spcPts val="0"/>
              </a:spcBef>
              <a:spcAft>
                <a:spcPts val="1200"/>
              </a:spcAft>
              <a:buClr>
                <a:srgbClr val="073763"/>
              </a:buClr>
              <a:buSzPts val="1400"/>
              <a:buFont typeface="Calibri"/>
              <a:buAutoNum type="arabicPeriod"/>
            </a:pPr>
            <a:r>
              <a:rPr lang="en-GB" b="1" dirty="0">
                <a:solidFill>
                  <a:srgbClr val="073763"/>
                </a:solidFill>
                <a:latin typeface="Calibri"/>
                <a:ea typeface="Calibri"/>
                <a:cs typeface="Calibri"/>
                <a:sym typeface="Calibri"/>
              </a:rPr>
              <a:t>Monitor High-Risk Individuals :</a:t>
            </a:r>
            <a:r>
              <a:rPr lang="en-GB" dirty="0">
                <a:solidFill>
                  <a:srgbClr val="073763"/>
                </a:solidFill>
                <a:latin typeface="Calibri"/>
                <a:ea typeface="Calibri"/>
                <a:cs typeface="Calibri"/>
                <a:sym typeface="Calibri"/>
              </a:rPr>
              <a:t> The data also indicates that individuals with hypertension tend to have higher medical costs. The HMO could consider implementing a monitoring system to identify and manage high-risk individuals with chronic health conditions to prevent costly complications. </a:t>
            </a:r>
            <a:endParaRPr dirty="0">
              <a:solidFill>
                <a:srgbClr val="073763"/>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53C7052A-12DD-B8A7-3488-0DF07167DF78}"/>
              </a:ext>
            </a:extLst>
          </p:cNvPr>
          <p:cNvSpPr>
            <a:spLocks noGrp="1"/>
          </p:cNvSpPr>
          <p:nvPr>
            <p:ph type="subTitle" idx="1"/>
          </p:nvPr>
        </p:nvSpPr>
        <p:spPr>
          <a:xfrm>
            <a:off x="3923618" y="1796599"/>
            <a:ext cx="4499130" cy="1550301"/>
          </a:xfrm>
          <a:noFill/>
        </p:spPr>
        <p:txBody>
          <a:bodyPr>
            <a:normAutofit/>
          </a:bodyPr>
          <a:lstStyle/>
          <a:p>
            <a:pPr algn="l"/>
            <a:r>
              <a:rPr lang="en-US" sz="3200" dirty="0">
                <a:solidFill>
                  <a:schemeClr val="tx1"/>
                </a:solidFill>
                <a:latin typeface="Zapfino" panose="03030300040707070C03" pitchFamily="66" charset="77"/>
              </a:rPr>
              <a:t>Thank you…</a:t>
            </a:r>
          </a:p>
        </p:txBody>
      </p:sp>
      <p:pic>
        <p:nvPicPr>
          <p:cNvPr id="5" name="Picture 4" descr="Diagram&#10;&#10;Description automatically generated">
            <a:extLst>
              <a:ext uri="{FF2B5EF4-FFF2-40B4-BE49-F238E27FC236}">
                <a16:creationId xmlns:a16="http://schemas.microsoft.com/office/drawing/2014/main" id="{5A079959-880D-5208-C138-0DFD10D01241}"/>
              </a:ext>
            </a:extLst>
          </p:cNvPr>
          <p:cNvPicPr>
            <a:picLocks noChangeAspect="1"/>
          </p:cNvPicPr>
          <p:nvPr/>
        </p:nvPicPr>
        <p:blipFill rotWithShape="1">
          <a:blip r:embed="rId2"/>
          <a:srcRect l="33714" r="8041" b="-3"/>
          <a:stretch/>
        </p:blipFill>
        <p:spPr>
          <a:xfrm>
            <a:off x="20" y="10"/>
            <a:ext cx="3744733" cy="5143490"/>
          </a:xfrm>
          <a:prstGeom prst="rect">
            <a:avLst/>
          </a:prstGeom>
        </p:spPr>
      </p:pic>
    </p:spTree>
    <p:extLst>
      <p:ext uri="{BB962C8B-B14F-4D97-AF65-F5344CB8AC3E}">
        <p14:creationId xmlns:p14="http://schemas.microsoft.com/office/powerpoint/2010/main" val="185241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iagram&#10;&#10;Description automatically generated">
            <a:extLst>
              <a:ext uri="{FF2B5EF4-FFF2-40B4-BE49-F238E27FC236}">
                <a16:creationId xmlns:a16="http://schemas.microsoft.com/office/drawing/2014/main" id="{465AC4F4-D34E-1486-F78E-32634AB6D022}"/>
              </a:ext>
            </a:extLst>
          </p:cNvPr>
          <p:cNvPicPr>
            <a:picLocks noChangeAspect="1"/>
          </p:cNvPicPr>
          <p:nvPr/>
        </p:nvPicPr>
        <p:blipFill rotWithShape="1">
          <a:blip r:embed="rId2"/>
          <a:srcRect b="15746"/>
          <a:stretch/>
        </p:blipFill>
        <p:spPr>
          <a:xfrm>
            <a:off x="-1123" y="961"/>
            <a:ext cx="9143980" cy="5142539"/>
          </a:xfrm>
          <a:prstGeom prst="rect">
            <a:avLst/>
          </a:prstGeom>
        </p:spPr>
      </p:pic>
      <p:sp>
        <p:nvSpPr>
          <p:cNvPr id="6" name="TextBox 5">
            <a:extLst>
              <a:ext uri="{FF2B5EF4-FFF2-40B4-BE49-F238E27FC236}">
                <a16:creationId xmlns:a16="http://schemas.microsoft.com/office/drawing/2014/main" id="{E026B7E1-1D36-B234-EFA1-2CD57978470C}"/>
              </a:ext>
            </a:extLst>
          </p:cNvPr>
          <p:cNvSpPr txBox="1"/>
          <p:nvPr/>
        </p:nvSpPr>
        <p:spPr>
          <a:xfrm>
            <a:off x="254643" y="2248584"/>
            <a:ext cx="1770928" cy="646331"/>
          </a:xfrm>
          <a:prstGeom prst="rect">
            <a:avLst/>
          </a:prstGeom>
          <a:solidFill>
            <a:schemeClr val="bg1">
              <a:lumMod val="50000"/>
              <a:alpha val="58219"/>
            </a:schemeClr>
          </a:solidFill>
          <a:effectLst>
            <a:outerShdw blurRad="166165" dist="50800" dir="5400000" algn="ctr" rotWithShape="0">
              <a:schemeClr val="bg1">
                <a:lumMod val="50000"/>
                <a:alpha val="75364"/>
              </a:schemeClr>
            </a:outerShdw>
          </a:effectLst>
        </p:spPr>
        <p:txBody>
          <a:bodyPr wrap="square" rtlCol="0">
            <a:spAutoFit/>
          </a:bodyPr>
          <a:lstStyle/>
          <a:p>
            <a:pPr algn="ctr"/>
            <a:r>
              <a:rPr lang="en-US" sz="3600" b="1" dirty="0">
                <a:latin typeface="Bahnschrift" panose="020B0502040204020203" pitchFamily="34" charset="0"/>
              </a:rPr>
              <a:t>HMO</a:t>
            </a:r>
          </a:p>
        </p:txBody>
      </p:sp>
    </p:spTree>
    <p:extLst>
      <p:ext uri="{BB962C8B-B14F-4D97-AF65-F5344CB8AC3E}">
        <p14:creationId xmlns:p14="http://schemas.microsoft.com/office/powerpoint/2010/main" val="1217568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 name="What is an HMO?">
            <a:hlinkClick r:id="" action="ppaction://media"/>
            <a:extLst>
              <a:ext uri="{FF2B5EF4-FFF2-40B4-BE49-F238E27FC236}">
                <a16:creationId xmlns:a16="http://schemas.microsoft.com/office/drawing/2014/main" id="{02EA4E83-9107-97FE-FF02-A05D262D5D5F}"/>
              </a:ext>
            </a:extLst>
          </p:cNvPr>
          <p:cNvPicPr>
            <a:picLocks noChangeAspect="1"/>
          </p:cNvPicPr>
          <p:nvPr>
            <a:videoFile r:link="rId1"/>
            <p:extLst>
              <p:ext uri="{DAA4B4D4-6D71-4841-9C94-3DE7FCFB9230}">
                <p14:media xmlns:p14="http://schemas.microsoft.com/office/powerpoint/2010/main" r:embed="rId2">
                  <p14:trim st="7061.4389" end="3573.5658"/>
                </p14:media>
              </p:ext>
            </p:extLst>
          </p:nvPr>
        </p:nvPicPr>
        <p:blipFill>
          <a:blip r:embed="rId5"/>
          <a:stretch>
            <a:fillRect/>
          </a:stretch>
        </p:blipFill>
        <p:spPr>
          <a:xfrm>
            <a:off x="4763" y="4763"/>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5">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8950" y="0"/>
            <a:ext cx="6118093" cy="51435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5902" y="1379913"/>
            <a:ext cx="6118095" cy="3763265"/>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047384" y="-24848"/>
            <a:ext cx="5143499" cy="5192552"/>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FB760C8A-0F52-5868-6866-680F7CD7744C}"/>
              </a:ext>
            </a:extLst>
          </p:cNvPr>
          <p:cNvGraphicFramePr>
            <a:graphicFrameLocks noGrp="1"/>
          </p:cNvGraphicFramePr>
          <p:nvPr>
            <p:extLst>
              <p:ext uri="{D42A27DB-BD31-4B8C-83A1-F6EECF244321}">
                <p14:modId xmlns:p14="http://schemas.microsoft.com/office/powerpoint/2010/main" val="3949529804"/>
              </p:ext>
            </p:extLst>
          </p:nvPr>
        </p:nvGraphicFramePr>
        <p:xfrm>
          <a:off x="342899" y="715506"/>
          <a:ext cx="8458201" cy="4297994"/>
        </p:xfrm>
        <a:graphic>
          <a:graphicData uri="http://schemas.openxmlformats.org/drawingml/2006/table">
            <a:tbl>
              <a:tblPr>
                <a:tableStyleId>{724F9939-9BA0-4C3B-8580-5339BB90585B}</a:tableStyleId>
              </a:tblPr>
              <a:tblGrid>
                <a:gridCol w="1306792">
                  <a:extLst>
                    <a:ext uri="{9D8B030D-6E8A-4147-A177-3AD203B41FA5}">
                      <a16:colId xmlns:a16="http://schemas.microsoft.com/office/drawing/2014/main" val="3279442741"/>
                    </a:ext>
                  </a:extLst>
                </a:gridCol>
                <a:gridCol w="1385740">
                  <a:extLst>
                    <a:ext uri="{9D8B030D-6E8A-4147-A177-3AD203B41FA5}">
                      <a16:colId xmlns:a16="http://schemas.microsoft.com/office/drawing/2014/main" val="470628924"/>
                    </a:ext>
                  </a:extLst>
                </a:gridCol>
                <a:gridCol w="5765669">
                  <a:extLst>
                    <a:ext uri="{9D8B030D-6E8A-4147-A177-3AD203B41FA5}">
                      <a16:colId xmlns:a16="http://schemas.microsoft.com/office/drawing/2014/main" val="4131242490"/>
                    </a:ext>
                  </a:extLst>
                </a:gridCol>
              </a:tblGrid>
              <a:tr h="217881">
                <a:tc>
                  <a:txBody>
                    <a:bodyPr/>
                    <a:lstStyle/>
                    <a:p>
                      <a:pPr algn="ctr" fontAlgn="b"/>
                      <a:r>
                        <a:rPr lang="en-US" sz="1400" b="1" u="none" strike="noStrike" dirty="0">
                          <a:effectLst/>
                          <a:latin typeface="Palatino" pitchFamily="2" charset="77"/>
                          <a:ea typeface="Palatino" pitchFamily="2" charset="77"/>
                        </a:rPr>
                        <a:t>Variable</a:t>
                      </a:r>
                      <a:endParaRPr lang="en-US" sz="1400" b="1" i="0" u="none" strike="noStrike" dirty="0">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400" b="1" u="none" strike="noStrike" dirty="0">
                          <a:effectLst/>
                          <a:latin typeface="Palatino" pitchFamily="2" charset="77"/>
                          <a:ea typeface="Palatino" pitchFamily="2" charset="77"/>
                        </a:rPr>
                        <a:t>Variable Type</a:t>
                      </a:r>
                      <a:endParaRPr lang="en-US" sz="1400" b="1" i="0" u="none" strike="noStrike" dirty="0">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400" b="1" u="none" strike="noStrike" dirty="0">
                          <a:solidFill>
                            <a:schemeClr val="bg1"/>
                          </a:solidFill>
                          <a:effectLst/>
                          <a:latin typeface="Palatino" pitchFamily="2" charset="77"/>
                          <a:ea typeface="Palatino" pitchFamily="2" charset="77"/>
                        </a:rPr>
                        <a:t>Description</a:t>
                      </a:r>
                      <a:endParaRPr lang="en-US" sz="1400" b="1" i="0" u="none" strike="noStrike" dirty="0">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9102342"/>
                  </a:ext>
                </a:extLst>
              </a:tr>
              <a:tr h="217881">
                <a:tc>
                  <a:txBody>
                    <a:bodyPr/>
                    <a:lstStyle/>
                    <a:p>
                      <a:pPr algn="ctr" fontAlgn="b"/>
                      <a:r>
                        <a:rPr lang="en-US" sz="1200" b="1" u="none" strike="noStrike">
                          <a:effectLst/>
                          <a:latin typeface="Palatino" pitchFamily="2" charset="77"/>
                          <a:ea typeface="Palatino" pitchFamily="2" charset="77"/>
                        </a:rPr>
                        <a:t>X</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Integer</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Unique identifier for each person</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54946557"/>
                  </a:ext>
                </a:extLst>
              </a:tr>
              <a:tr h="217881">
                <a:tc>
                  <a:txBody>
                    <a:bodyPr/>
                    <a:lstStyle/>
                    <a:p>
                      <a:pPr algn="ctr" fontAlgn="b"/>
                      <a:r>
                        <a:rPr lang="en-US" sz="1200" b="1" u="none" strike="noStrike">
                          <a:effectLst/>
                          <a:latin typeface="Palatino" pitchFamily="2" charset="77"/>
                          <a:ea typeface="Palatino" pitchFamily="2" charset="77"/>
                        </a:rPr>
                        <a:t>age</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Integer</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The age of the person (at the end of the year)</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18032125"/>
                  </a:ext>
                </a:extLst>
              </a:tr>
              <a:tr h="393463">
                <a:tc>
                  <a:txBody>
                    <a:bodyPr/>
                    <a:lstStyle/>
                    <a:p>
                      <a:pPr algn="ctr" fontAlgn="b"/>
                      <a:r>
                        <a:rPr lang="en-US" sz="1200" b="1" u="none" strike="noStrike" dirty="0">
                          <a:effectLst/>
                          <a:latin typeface="Palatino" pitchFamily="2" charset="77"/>
                          <a:ea typeface="Palatino" pitchFamily="2" charset="77"/>
                        </a:rPr>
                        <a:t>location</a:t>
                      </a:r>
                      <a:endParaRPr lang="en-US" sz="1200" b="1" i="0" u="none" strike="noStrike" dirty="0">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Categorical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The name of the state (in the United States) where the person lived (at the end of the year)</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384559035"/>
                  </a:ext>
                </a:extLst>
              </a:tr>
              <a:tr h="217881">
                <a:tc>
                  <a:txBody>
                    <a:bodyPr/>
                    <a:lstStyle/>
                    <a:p>
                      <a:pPr algn="ctr" fontAlgn="b"/>
                      <a:r>
                        <a:rPr lang="en-US" sz="1200" b="1" u="none" strike="noStrike">
                          <a:effectLst/>
                          <a:latin typeface="Palatino" pitchFamily="2" charset="77"/>
                          <a:ea typeface="Palatino" pitchFamily="2" charset="77"/>
                        </a:rPr>
                        <a:t>location_type</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Categorical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A description of the environment where the person lived (urban or country)</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72616848"/>
                  </a:ext>
                </a:extLst>
              </a:tr>
              <a:tr h="393463">
                <a:tc>
                  <a:txBody>
                    <a:bodyPr/>
                    <a:lstStyle/>
                    <a:p>
                      <a:pPr algn="ctr" fontAlgn="b"/>
                      <a:r>
                        <a:rPr lang="en-US" sz="1200" b="1" u="none" strike="noStrike">
                          <a:effectLst/>
                          <a:latin typeface="Palatino" pitchFamily="2" charset="77"/>
                          <a:ea typeface="Palatino" pitchFamily="2" charset="77"/>
                        </a:rPr>
                        <a:t>exercise</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Categorical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“Not-Active” if the person did not exercise regularly during the year, “Active” if the person did exercise regularly during the year</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38608549"/>
                  </a:ext>
                </a:extLst>
              </a:tr>
              <a:tr h="393463">
                <a:tc>
                  <a:txBody>
                    <a:bodyPr/>
                    <a:lstStyle/>
                    <a:p>
                      <a:pPr algn="ctr" fontAlgn="b"/>
                      <a:r>
                        <a:rPr lang="en-US" sz="1200" b="1" u="none" strike="noStrike">
                          <a:effectLst/>
                          <a:latin typeface="Palatino" pitchFamily="2" charset="77"/>
                          <a:ea typeface="Palatino" pitchFamily="2" charset="77"/>
                        </a:rPr>
                        <a:t>smoker</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Categorical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“yes” if the person smoked during the past year, “no” if the person didn’t smoke during the year</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460842546"/>
                  </a:ext>
                </a:extLst>
              </a:tr>
              <a:tr h="393463">
                <a:tc>
                  <a:txBody>
                    <a:bodyPr/>
                    <a:lstStyle/>
                    <a:p>
                      <a:pPr algn="ctr" fontAlgn="b"/>
                      <a:r>
                        <a:rPr lang="en-US" sz="1200" b="1" u="none" strike="noStrike">
                          <a:effectLst/>
                          <a:latin typeface="Palatino" pitchFamily="2" charset="77"/>
                          <a:ea typeface="Palatino" pitchFamily="2" charset="77"/>
                        </a:rPr>
                        <a:t>bmi</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Integer</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The body mass index of the person. The body mass index (BMI) is a measure that uses your height and weight to work out if your weight is healthy</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51483233"/>
                  </a:ext>
                </a:extLst>
              </a:tr>
              <a:tr h="393463">
                <a:tc>
                  <a:txBody>
                    <a:bodyPr/>
                    <a:lstStyle/>
                    <a:p>
                      <a:pPr algn="ctr" fontAlgn="b"/>
                      <a:r>
                        <a:rPr lang="en-US" sz="1200" b="1" u="none" strike="noStrike">
                          <a:effectLst/>
                          <a:latin typeface="Palatino" pitchFamily="2" charset="77"/>
                          <a:ea typeface="Palatino" pitchFamily="2" charset="77"/>
                        </a:rPr>
                        <a:t>yearly_physical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Categorical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“yes” if the person had a well visit (yearly physical) with their doctor during the year. “no” if the person did not have a well visit with their doctor</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72443042"/>
                  </a:ext>
                </a:extLst>
              </a:tr>
              <a:tr h="217881">
                <a:tc>
                  <a:txBody>
                    <a:bodyPr/>
                    <a:lstStyle/>
                    <a:p>
                      <a:pPr algn="ctr" fontAlgn="b"/>
                      <a:r>
                        <a:rPr lang="en-US" sz="1200" b="1" u="none" strike="noStrike">
                          <a:effectLst/>
                          <a:latin typeface="Palatino" pitchFamily="2" charset="77"/>
                          <a:ea typeface="Palatino" pitchFamily="2" charset="77"/>
                        </a:rPr>
                        <a:t>Hypertension</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Categorical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“0” if the person did not have hypertension</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54074074"/>
                  </a:ext>
                </a:extLst>
              </a:tr>
              <a:tr h="217881">
                <a:tc>
                  <a:txBody>
                    <a:bodyPr/>
                    <a:lstStyle/>
                    <a:p>
                      <a:pPr algn="ctr" fontAlgn="b"/>
                      <a:r>
                        <a:rPr lang="en-US" sz="1200" b="1" u="none" strike="noStrike">
                          <a:effectLst/>
                          <a:latin typeface="Palatino" pitchFamily="2" charset="77"/>
                          <a:ea typeface="Palatino" pitchFamily="2" charset="77"/>
                        </a:rPr>
                        <a:t>gender</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Categorical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The gender of the person</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360819147"/>
                  </a:ext>
                </a:extLst>
              </a:tr>
              <a:tr h="217881">
                <a:tc>
                  <a:txBody>
                    <a:bodyPr/>
                    <a:lstStyle/>
                    <a:p>
                      <a:pPr algn="ctr" fontAlgn="b"/>
                      <a:r>
                        <a:rPr lang="en-US" sz="1200" b="1" u="none" strike="noStrike">
                          <a:effectLst/>
                          <a:latin typeface="Palatino" pitchFamily="2" charset="77"/>
                          <a:ea typeface="Palatino" pitchFamily="2" charset="77"/>
                        </a:rPr>
                        <a:t>education_level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Categorical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The amount of college education ("No College Degree", "Bachelor", "Master", "PhD")</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9420079"/>
                  </a:ext>
                </a:extLst>
              </a:tr>
              <a:tr h="217881">
                <a:tc>
                  <a:txBody>
                    <a:bodyPr/>
                    <a:lstStyle/>
                    <a:p>
                      <a:pPr algn="ctr" fontAlgn="b"/>
                      <a:r>
                        <a:rPr lang="en-US" sz="1200" b="1" u="none" strike="noStrike">
                          <a:effectLst/>
                          <a:latin typeface="Palatino" pitchFamily="2" charset="77"/>
                          <a:ea typeface="Palatino" pitchFamily="2" charset="77"/>
                        </a:rPr>
                        <a:t>married</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Categorical</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Describing if the person is “Married” or “Not_Married”</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674607031"/>
                  </a:ext>
                </a:extLst>
              </a:tr>
              <a:tr h="217881">
                <a:tc>
                  <a:txBody>
                    <a:bodyPr/>
                    <a:lstStyle/>
                    <a:p>
                      <a:pPr algn="ctr" fontAlgn="b"/>
                      <a:r>
                        <a:rPr lang="en-US" sz="1200" b="1" u="none" strike="noStrike">
                          <a:effectLst/>
                          <a:latin typeface="Palatino" pitchFamily="2" charset="77"/>
                          <a:ea typeface="Palatino" pitchFamily="2" charset="77"/>
                        </a:rPr>
                        <a:t>num_children</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a:effectLst/>
                          <a:latin typeface="Palatino" pitchFamily="2" charset="77"/>
                          <a:ea typeface="Palatino" pitchFamily="2" charset="77"/>
                        </a:rPr>
                        <a:t>Integer</a:t>
                      </a:r>
                      <a:endParaRPr lang="en-US" sz="1200" b="1" i="0" u="none" strike="noStrike">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a:solidFill>
                            <a:schemeClr val="bg1"/>
                          </a:solidFill>
                          <a:effectLst/>
                          <a:latin typeface="Palatino" pitchFamily="2" charset="77"/>
                          <a:ea typeface="Palatino" pitchFamily="2" charset="77"/>
                        </a:rPr>
                        <a:t>Number of children</a:t>
                      </a:r>
                      <a:endParaRPr lang="en-US" sz="1200" b="1" i="0" u="none" strike="noStrike">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19587087"/>
                  </a:ext>
                </a:extLst>
              </a:tr>
              <a:tr h="217881">
                <a:tc>
                  <a:txBody>
                    <a:bodyPr/>
                    <a:lstStyle/>
                    <a:p>
                      <a:pPr algn="ctr" fontAlgn="b"/>
                      <a:r>
                        <a:rPr lang="en-US" sz="1200" b="1" u="none" strike="noStrike" dirty="0">
                          <a:effectLst/>
                          <a:latin typeface="Palatino" pitchFamily="2" charset="77"/>
                          <a:ea typeface="Palatino" pitchFamily="2" charset="77"/>
                        </a:rPr>
                        <a:t>cost</a:t>
                      </a:r>
                      <a:endParaRPr lang="en-US" sz="1200" b="1" i="0" u="none" strike="noStrike" dirty="0">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fontAlgn="b"/>
                      <a:r>
                        <a:rPr lang="en-US" sz="1200" b="1" u="none" strike="noStrike" dirty="0">
                          <a:effectLst/>
                          <a:latin typeface="Palatino" pitchFamily="2" charset="77"/>
                          <a:ea typeface="Palatino" pitchFamily="2" charset="77"/>
                        </a:rPr>
                        <a:t>Integer</a:t>
                      </a:r>
                      <a:endParaRPr lang="en-US" sz="1200" b="1" i="0" u="none" strike="noStrike" dirty="0">
                        <a:solidFill>
                          <a:srgbClr val="000000"/>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lvl="8" algn="l" fontAlgn="b"/>
                      <a:r>
                        <a:rPr lang="en-US" sz="1200" b="1" u="none" strike="noStrike" dirty="0">
                          <a:solidFill>
                            <a:schemeClr val="bg1"/>
                          </a:solidFill>
                          <a:effectLst/>
                          <a:latin typeface="Palatino" pitchFamily="2" charset="77"/>
                          <a:ea typeface="Palatino" pitchFamily="2" charset="77"/>
                        </a:rPr>
                        <a:t>The total cost of health care for that person, during the past year</a:t>
                      </a:r>
                      <a:endParaRPr lang="en-US" sz="1200" b="1" i="0" u="none" strike="noStrike" dirty="0">
                        <a:solidFill>
                          <a:schemeClr val="bg1"/>
                        </a:solidFill>
                        <a:effectLst/>
                        <a:latin typeface="Palatino" pitchFamily="2" charset="77"/>
                        <a:ea typeface="Palatino" pitchFamily="2" charset="77"/>
                      </a:endParaRPr>
                    </a:p>
                  </a:txBody>
                  <a:tcPr marL="3990" marR="3990" marT="3990"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960069193"/>
                  </a:ext>
                </a:extLst>
              </a:tr>
            </a:tbl>
          </a:graphicData>
        </a:graphic>
      </p:graphicFrame>
      <p:sp>
        <p:nvSpPr>
          <p:cNvPr id="6" name="Google Shape;259;p44">
            <a:extLst>
              <a:ext uri="{FF2B5EF4-FFF2-40B4-BE49-F238E27FC236}">
                <a16:creationId xmlns:a16="http://schemas.microsoft.com/office/drawing/2014/main" id="{4943095B-269C-965D-7D5F-22878485C4C1}"/>
              </a:ext>
            </a:extLst>
          </p:cNvPr>
          <p:cNvSpPr txBox="1"/>
          <p:nvPr/>
        </p:nvSpPr>
        <p:spPr>
          <a:xfrm>
            <a:off x="1954882" y="118006"/>
            <a:ext cx="7084108" cy="467500"/>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dirty="0">
                <a:solidFill>
                  <a:srgbClr val="263F6B"/>
                </a:solidFill>
                <a:latin typeface="Montserrat ExtraBold"/>
                <a:ea typeface="Montserrat ExtraBold"/>
                <a:cs typeface="Montserrat ExtraBold"/>
                <a:sym typeface="Montserrat ExtraBold"/>
              </a:rPr>
              <a:t>Data </a:t>
            </a:r>
            <a:r>
              <a:rPr lang="en-GB" sz="3100" b="1" i="0" u="none" strike="noStrike" cap="none" dirty="0">
                <a:solidFill>
                  <a:schemeClr val="bg1"/>
                </a:solidFill>
                <a:latin typeface="Montserrat ExtraBold"/>
                <a:ea typeface="Montserrat ExtraBold"/>
                <a:cs typeface="Montserrat ExtraBold"/>
                <a:sym typeface="Montserrat ExtraBold"/>
              </a:rPr>
              <a:t>Description</a:t>
            </a:r>
            <a:endParaRPr sz="3100" b="1" i="0" u="none" strike="noStrike" cap="none" dirty="0">
              <a:solidFill>
                <a:schemeClr val="bg1"/>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375576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stationary, pen&#10;&#10;Description automatically generated">
            <a:extLst>
              <a:ext uri="{FF2B5EF4-FFF2-40B4-BE49-F238E27FC236}">
                <a16:creationId xmlns:a16="http://schemas.microsoft.com/office/drawing/2014/main" id="{B5253EF7-AF99-EDA3-CDE9-82FA93D9C660}"/>
              </a:ext>
            </a:extLst>
          </p:cNvPr>
          <p:cNvPicPr>
            <a:picLocks noChangeAspect="1"/>
          </p:cNvPicPr>
          <p:nvPr/>
        </p:nvPicPr>
        <p:blipFill rotWithShape="1">
          <a:blip r:embed="rId2"/>
          <a:srcRect t="15429"/>
          <a:stretch/>
        </p:blipFill>
        <p:spPr>
          <a:xfrm>
            <a:off x="-1123" y="0"/>
            <a:ext cx="9143980" cy="5142539"/>
          </a:xfrm>
          <a:prstGeom prst="rect">
            <a:avLst/>
          </a:prstGeom>
        </p:spPr>
      </p:pic>
      <p:sp>
        <p:nvSpPr>
          <p:cNvPr id="6" name="TextBox 5">
            <a:extLst>
              <a:ext uri="{FF2B5EF4-FFF2-40B4-BE49-F238E27FC236}">
                <a16:creationId xmlns:a16="http://schemas.microsoft.com/office/drawing/2014/main" id="{77A86973-9CBB-4109-7F49-655D4E1C68F2}"/>
              </a:ext>
            </a:extLst>
          </p:cNvPr>
          <p:cNvSpPr txBox="1"/>
          <p:nvPr/>
        </p:nvSpPr>
        <p:spPr>
          <a:xfrm>
            <a:off x="231494" y="1971104"/>
            <a:ext cx="3738622" cy="1200329"/>
          </a:xfrm>
          <a:prstGeom prst="rect">
            <a:avLst/>
          </a:prstGeom>
          <a:solidFill>
            <a:schemeClr val="bg1">
              <a:lumMod val="50000"/>
              <a:alpha val="58219"/>
            </a:schemeClr>
          </a:solidFill>
          <a:effectLst>
            <a:outerShdw blurRad="166165" dist="50800" dir="5400000" algn="ctr" rotWithShape="0">
              <a:schemeClr val="bg1">
                <a:lumMod val="50000"/>
                <a:alpha val="75364"/>
              </a:schemeClr>
            </a:outerShdw>
          </a:effectLst>
        </p:spPr>
        <p:txBody>
          <a:bodyPr wrap="square" rtlCol="0">
            <a:spAutoFit/>
          </a:bodyPr>
          <a:lstStyle/>
          <a:p>
            <a:pPr marL="0" lvl="0" indent="0" algn="l" rtl="0">
              <a:lnSpc>
                <a:spcPct val="100000"/>
              </a:lnSpc>
              <a:spcBef>
                <a:spcPts val="200"/>
              </a:spcBef>
              <a:spcAft>
                <a:spcPts val="0"/>
              </a:spcAft>
              <a:buSzPts val="900"/>
              <a:buNone/>
            </a:pPr>
            <a:r>
              <a:rPr lang="en-GB" sz="3600" b="1" dirty="0">
                <a:latin typeface="Bahnschrift" panose="020B0502040204020203" pitchFamily="34" charset="0"/>
                <a:ea typeface="Arial"/>
                <a:cs typeface="Arial"/>
                <a:sym typeface="Arial"/>
              </a:rPr>
              <a:t>GOALS &amp; INITIAL ANALYSIS</a:t>
            </a:r>
            <a:endParaRPr lang="en-GB" sz="3600" b="1" dirty="0">
              <a:latin typeface="Bahnschrift" panose="020B0502040204020203" pitchFamily="34" charset="0"/>
            </a:endParaRPr>
          </a:p>
        </p:txBody>
      </p:sp>
    </p:spTree>
    <p:extLst>
      <p:ext uri="{BB962C8B-B14F-4D97-AF65-F5344CB8AC3E}">
        <p14:creationId xmlns:p14="http://schemas.microsoft.com/office/powerpoint/2010/main" val="4266731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41"/>
          <p:cNvSpPr txBox="1"/>
          <p:nvPr/>
        </p:nvSpPr>
        <p:spPr>
          <a:xfrm>
            <a:off x="629825" y="1532550"/>
            <a:ext cx="7746600" cy="210311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1000"/>
              </a:spcBef>
              <a:spcAft>
                <a:spcPts val="0"/>
              </a:spcAft>
              <a:buNone/>
            </a:pPr>
            <a:r>
              <a:rPr lang="en-GB" sz="2000" dirty="0">
                <a:solidFill>
                  <a:schemeClr val="dk1"/>
                </a:solidFill>
                <a:latin typeface="Calibri" panose="020F0502020204030204" pitchFamily="34" charset="0"/>
                <a:ea typeface="Times New Roman"/>
                <a:cs typeface="Calibri" panose="020F0502020204030204" pitchFamily="34" charset="0"/>
                <a:sym typeface="Times New Roman"/>
              </a:rPr>
              <a:t>• Predict people who will spend a lot of money on health care next year (i.e., which people will have high healthcare costs).</a:t>
            </a: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0" lvl="0" indent="0" algn="just" rtl="0">
              <a:lnSpc>
                <a:spcPct val="90000"/>
              </a:lnSpc>
              <a:spcBef>
                <a:spcPts val="1000"/>
              </a:spcBef>
              <a:spcAft>
                <a:spcPts val="0"/>
              </a:spcAft>
              <a:buNone/>
            </a:pPr>
            <a:br>
              <a:rPr lang="en-GB" sz="2000" dirty="0">
                <a:solidFill>
                  <a:schemeClr val="dk1"/>
                </a:solidFill>
                <a:latin typeface="Calibri" panose="020F0502020204030204" pitchFamily="34" charset="0"/>
                <a:ea typeface="Times New Roman"/>
                <a:cs typeface="Calibri" panose="020F0502020204030204" pitchFamily="34" charset="0"/>
                <a:sym typeface="Times New Roman"/>
              </a:rPr>
            </a:br>
            <a:r>
              <a:rPr lang="en-GB" sz="2000" dirty="0">
                <a:solidFill>
                  <a:schemeClr val="dk1"/>
                </a:solidFill>
                <a:latin typeface="Calibri" panose="020F0502020204030204" pitchFamily="34" charset="0"/>
                <a:ea typeface="Times New Roman"/>
                <a:cs typeface="Calibri" panose="020F0502020204030204" pitchFamily="34" charset="0"/>
                <a:sym typeface="Times New Roman"/>
              </a:rPr>
              <a:t> • Provide actionable insight to the HMO, in terms of how to lower their total health care costs, by providing a specific recommendation on how to lower health care costs.</a:t>
            </a: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p:txBody>
      </p:sp>
      <p:sp>
        <p:nvSpPr>
          <p:cNvPr id="2" name="Google Shape;259;p44">
            <a:extLst>
              <a:ext uri="{FF2B5EF4-FFF2-40B4-BE49-F238E27FC236}">
                <a16:creationId xmlns:a16="http://schemas.microsoft.com/office/drawing/2014/main" id="{1CC421AB-C3DC-355F-0086-B352706A7606}"/>
              </a:ext>
            </a:extLst>
          </p:cNvPr>
          <p:cNvSpPr txBox="1"/>
          <p:nvPr/>
        </p:nvSpPr>
        <p:spPr>
          <a:xfrm>
            <a:off x="3996965" y="429567"/>
            <a:ext cx="1828800" cy="467500"/>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dirty="0">
                <a:solidFill>
                  <a:srgbClr val="263F6B"/>
                </a:solidFill>
                <a:latin typeface="Montserrat ExtraBold"/>
                <a:ea typeface="Montserrat ExtraBold"/>
                <a:cs typeface="Montserrat ExtraBold"/>
                <a:sym typeface="Montserrat ExtraBold"/>
              </a:rPr>
              <a:t>Goals</a:t>
            </a:r>
            <a:endParaRPr sz="3100" b="1" i="0" u="none" strike="noStrike" cap="none" dirty="0">
              <a:solidFill>
                <a:srgbClr val="263F6B"/>
              </a:solidFill>
              <a:latin typeface="Montserrat ExtraBold"/>
              <a:ea typeface="Montserrat ExtraBold"/>
              <a:cs typeface="Montserrat ExtraBold"/>
              <a:sym typeface="Montserrat ExtraBold"/>
            </a:endParaRPr>
          </a:p>
        </p:txBody>
      </p:sp>
      <p:pic>
        <p:nvPicPr>
          <p:cNvPr id="3" name="Google Shape;261;p44">
            <a:extLst>
              <a:ext uri="{FF2B5EF4-FFF2-40B4-BE49-F238E27FC236}">
                <a16:creationId xmlns:a16="http://schemas.microsoft.com/office/drawing/2014/main" id="{13B8D1F5-DA9C-12BD-3F34-AA7E5F9C19A2}"/>
              </a:ext>
            </a:extLst>
          </p:cNvPr>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4" name="Google Shape;262;p44">
            <a:extLst>
              <a:ext uri="{FF2B5EF4-FFF2-40B4-BE49-F238E27FC236}">
                <a16:creationId xmlns:a16="http://schemas.microsoft.com/office/drawing/2014/main" id="{077B53E6-E556-9007-4AEF-53AD0FAC90B4}"/>
              </a:ext>
            </a:extLst>
          </p:cNvPr>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5" name="Google Shape;263;p44">
            <a:extLst>
              <a:ext uri="{FF2B5EF4-FFF2-40B4-BE49-F238E27FC236}">
                <a16:creationId xmlns:a16="http://schemas.microsoft.com/office/drawing/2014/main" id="{6D2FAB4F-A5FC-853E-D22E-07EA2460B5E7}"/>
              </a:ext>
            </a:extLst>
          </p:cNvPr>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 name="Google Shape;264;p44">
            <a:extLst>
              <a:ext uri="{FF2B5EF4-FFF2-40B4-BE49-F238E27FC236}">
                <a16:creationId xmlns:a16="http://schemas.microsoft.com/office/drawing/2014/main" id="{FAB11AC1-CF89-4A5E-91C5-14C3D71BC2EF}"/>
              </a:ext>
            </a:extLst>
          </p:cNvPr>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 name="Google Shape;260;p44">
            <a:extLst>
              <a:ext uri="{FF2B5EF4-FFF2-40B4-BE49-F238E27FC236}">
                <a16:creationId xmlns:a16="http://schemas.microsoft.com/office/drawing/2014/main" id="{6336B501-347A-168B-5F7E-7F42F86DFEB5}"/>
              </a:ext>
            </a:extLst>
          </p:cNvPr>
          <p:cNvSpPr/>
          <p:nvPr/>
        </p:nvSpPr>
        <p:spPr>
          <a:xfrm rot="-1753206">
            <a:off x="-556652" y="2177178"/>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p:nvPr/>
        </p:nvSpPr>
        <p:spPr>
          <a:xfrm>
            <a:off x="1706137" y="988720"/>
            <a:ext cx="7724700" cy="340603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1000"/>
              </a:spcBef>
              <a:spcAft>
                <a:spcPts val="0"/>
              </a:spcAft>
              <a:buNone/>
            </a:pPr>
            <a:r>
              <a:rPr lang="en-GB" b="1" dirty="0">
                <a:solidFill>
                  <a:schemeClr val="dk1"/>
                </a:solidFill>
                <a:latin typeface="Calibri" panose="020F0502020204030204" pitchFamily="34" charset="0"/>
                <a:ea typeface="Times New Roman"/>
                <a:cs typeface="Calibri" panose="020F0502020204030204" pitchFamily="34" charset="0"/>
                <a:sym typeface="Times New Roman"/>
              </a:rPr>
              <a:t>Part 1: Data Acquisition</a:t>
            </a:r>
            <a:endParaRPr b="1" dirty="0">
              <a:solidFill>
                <a:schemeClr val="dk1"/>
              </a:solidFill>
              <a:latin typeface="Calibri" panose="020F0502020204030204" pitchFamily="34" charset="0"/>
              <a:ea typeface="Times New Roman"/>
              <a:cs typeface="Calibri" panose="020F0502020204030204" pitchFamily="34" charset="0"/>
              <a:sym typeface="Times New Roman"/>
            </a:endParaRPr>
          </a:p>
          <a:p>
            <a:pPr marL="750888" lvl="8" indent="-122238" algn="just">
              <a:lnSpc>
                <a:spcPct val="90000"/>
              </a:lnSpc>
              <a:spcBef>
                <a:spcPts val="1000"/>
              </a:spcBef>
              <a:buFont typeface="Courier New" panose="02070309020205020404" pitchFamily="49" charset="0"/>
              <a:buChar char="o"/>
            </a:pPr>
            <a:r>
              <a:rPr lang="en-GB" dirty="0">
                <a:solidFill>
                  <a:schemeClr val="dk1"/>
                </a:solidFill>
                <a:latin typeface="Calibri" panose="020F0502020204030204" pitchFamily="34" charset="0"/>
                <a:ea typeface="Times New Roman"/>
                <a:cs typeface="Calibri" panose="020F0502020204030204" pitchFamily="34" charset="0"/>
                <a:sym typeface="Times New Roman"/>
              </a:rPr>
              <a:t>Import the data file</a:t>
            </a:r>
            <a:endParaRPr dirty="0">
              <a:solidFill>
                <a:schemeClr val="dk1"/>
              </a:solidFill>
              <a:latin typeface="Calibri" panose="020F0502020204030204" pitchFamily="34" charset="0"/>
              <a:ea typeface="Times New Roman"/>
              <a:cs typeface="Calibri" panose="020F0502020204030204" pitchFamily="34" charset="0"/>
              <a:sym typeface="Times New Roman"/>
            </a:endParaRPr>
          </a:p>
          <a:p>
            <a:pPr marL="750888" lvl="8" indent="-122238" algn="just">
              <a:lnSpc>
                <a:spcPct val="90000"/>
              </a:lnSpc>
              <a:spcBef>
                <a:spcPts val="1000"/>
              </a:spcBef>
              <a:buFont typeface="Courier New" panose="02070309020205020404" pitchFamily="49" charset="0"/>
              <a:buChar char="o"/>
            </a:pPr>
            <a:r>
              <a:rPr lang="en-GB" dirty="0">
                <a:solidFill>
                  <a:schemeClr val="dk1"/>
                </a:solidFill>
                <a:latin typeface="Calibri" panose="020F0502020204030204" pitchFamily="34" charset="0"/>
                <a:ea typeface="Times New Roman"/>
                <a:cs typeface="Calibri" panose="020F0502020204030204" pitchFamily="34" charset="0"/>
                <a:sym typeface="Times New Roman"/>
              </a:rPr>
              <a:t>Reading the csv file using </a:t>
            </a:r>
            <a:r>
              <a:rPr lang="en-GB" dirty="0" err="1">
                <a:solidFill>
                  <a:schemeClr val="dk1"/>
                </a:solidFill>
                <a:latin typeface="Calibri" panose="020F0502020204030204" pitchFamily="34" charset="0"/>
                <a:ea typeface="Times New Roman"/>
                <a:cs typeface="Calibri" panose="020F0502020204030204" pitchFamily="34" charset="0"/>
                <a:sym typeface="Times New Roman"/>
              </a:rPr>
              <a:t>read_csv</a:t>
            </a:r>
            <a:r>
              <a:rPr lang="en-GB" dirty="0">
                <a:solidFill>
                  <a:schemeClr val="dk1"/>
                </a:solidFill>
                <a:latin typeface="Calibri" panose="020F0502020204030204" pitchFamily="34" charset="0"/>
                <a:ea typeface="Times New Roman"/>
                <a:cs typeface="Calibri" panose="020F0502020204030204" pitchFamily="34" charset="0"/>
                <a:sym typeface="Times New Roman"/>
              </a:rPr>
              <a:t> function</a:t>
            </a:r>
            <a:endParaRPr dirty="0">
              <a:solidFill>
                <a:schemeClr val="dk1"/>
              </a:solidFill>
              <a:latin typeface="Calibri" panose="020F0502020204030204" pitchFamily="34" charset="0"/>
              <a:ea typeface="Times New Roman"/>
              <a:cs typeface="Calibri" panose="020F0502020204030204" pitchFamily="34" charset="0"/>
              <a:sym typeface="Times New Roman"/>
            </a:endParaRPr>
          </a:p>
          <a:p>
            <a:pPr marL="0" lvl="0" indent="0" algn="just" rtl="0">
              <a:lnSpc>
                <a:spcPct val="90000"/>
              </a:lnSpc>
              <a:spcBef>
                <a:spcPts val="1000"/>
              </a:spcBef>
              <a:spcAft>
                <a:spcPts val="0"/>
              </a:spcAft>
              <a:buNone/>
            </a:pPr>
            <a:r>
              <a:rPr lang="en-GB" b="1" dirty="0">
                <a:solidFill>
                  <a:schemeClr val="dk1"/>
                </a:solidFill>
                <a:latin typeface="Calibri" panose="020F0502020204030204" pitchFamily="34" charset="0"/>
                <a:ea typeface="Times New Roman"/>
                <a:cs typeface="Calibri" panose="020F0502020204030204" pitchFamily="34" charset="0"/>
                <a:sym typeface="Times New Roman"/>
              </a:rPr>
              <a:t>Part 2: Data Exploration</a:t>
            </a:r>
            <a:endParaRPr b="1" dirty="0">
              <a:solidFill>
                <a:schemeClr val="dk1"/>
              </a:solidFill>
              <a:latin typeface="Calibri" panose="020F0502020204030204" pitchFamily="34" charset="0"/>
              <a:ea typeface="Times New Roman"/>
              <a:cs typeface="Calibri" panose="020F0502020204030204" pitchFamily="34" charset="0"/>
              <a:sym typeface="Times New Roman"/>
            </a:endParaRPr>
          </a:p>
          <a:p>
            <a:pPr marL="750888" lvl="0" indent="-122238" algn="just" rtl="0">
              <a:lnSpc>
                <a:spcPct val="90000"/>
              </a:lnSpc>
              <a:spcBef>
                <a:spcPts val="1000"/>
              </a:spcBef>
              <a:spcAft>
                <a:spcPts val="0"/>
              </a:spcAft>
              <a:buFont typeface="Courier New" panose="02070309020205020404" pitchFamily="49" charset="0"/>
              <a:buChar char="o"/>
            </a:pPr>
            <a:r>
              <a:rPr lang="en-GB" dirty="0">
                <a:solidFill>
                  <a:schemeClr val="dk1"/>
                </a:solidFill>
                <a:latin typeface="Calibri" panose="020F0502020204030204" pitchFamily="34" charset="0"/>
                <a:ea typeface="Times New Roman"/>
                <a:cs typeface="Calibri" panose="020F0502020204030204" pitchFamily="34" charset="0"/>
                <a:sym typeface="Times New Roman"/>
              </a:rPr>
              <a:t>Checking the number of rows and columns in the dataset</a:t>
            </a:r>
            <a:endParaRPr dirty="0">
              <a:solidFill>
                <a:schemeClr val="dk1"/>
              </a:solidFill>
              <a:latin typeface="Calibri" panose="020F0502020204030204" pitchFamily="34" charset="0"/>
              <a:ea typeface="Times New Roman"/>
              <a:cs typeface="Calibri" panose="020F0502020204030204" pitchFamily="34" charset="0"/>
              <a:sym typeface="Times New Roman"/>
            </a:endParaRPr>
          </a:p>
          <a:p>
            <a:pPr marL="750888" lvl="0" indent="-122238" algn="just" rtl="0">
              <a:lnSpc>
                <a:spcPct val="90000"/>
              </a:lnSpc>
              <a:spcBef>
                <a:spcPts val="1000"/>
              </a:spcBef>
              <a:spcAft>
                <a:spcPts val="0"/>
              </a:spcAft>
              <a:buFont typeface="Courier New" panose="02070309020205020404" pitchFamily="49" charset="0"/>
              <a:buChar char="o"/>
            </a:pPr>
            <a:r>
              <a:rPr lang="en-GB" dirty="0">
                <a:solidFill>
                  <a:schemeClr val="dk1"/>
                </a:solidFill>
                <a:latin typeface="Calibri" panose="020F0502020204030204" pitchFamily="34" charset="0"/>
                <a:ea typeface="Times New Roman"/>
                <a:cs typeface="Calibri" panose="020F0502020204030204" pitchFamily="34" charset="0"/>
                <a:sym typeface="Times New Roman"/>
              </a:rPr>
              <a:t>Checking for NA's/missing values in the dataset</a:t>
            </a:r>
            <a:endParaRPr dirty="0">
              <a:solidFill>
                <a:schemeClr val="dk1"/>
              </a:solidFill>
              <a:latin typeface="Calibri" panose="020F0502020204030204" pitchFamily="34" charset="0"/>
              <a:ea typeface="Times New Roman"/>
              <a:cs typeface="Calibri" panose="020F0502020204030204" pitchFamily="34" charset="0"/>
              <a:sym typeface="Times New Roman"/>
            </a:endParaRPr>
          </a:p>
          <a:p>
            <a:pPr marL="750888" lvl="0" indent="-122238" algn="just" rtl="0">
              <a:lnSpc>
                <a:spcPct val="90000"/>
              </a:lnSpc>
              <a:spcBef>
                <a:spcPts val="1000"/>
              </a:spcBef>
              <a:spcAft>
                <a:spcPts val="0"/>
              </a:spcAft>
              <a:buFont typeface="Courier New" panose="02070309020205020404" pitchFamily="49" charset="0"/>
              <a:buChar char="o"/>
            </a:pPr>
            <a:r>
              <a:rPr lang="en-GB" dirty="0">
                <a:solidFill>
                  <a:schemeClr val="dk1"/>
                </a:solidFill>
                <a:latin typeface="Calibri" panose="020F0502020204030204" pitchFamily="34" charset="0"/>
                <a:ea typeface="Times New Roman"/>
                <a:cs typeface="Calibri" panose="020F0502020204030204" pitchFamily="34" charset="0"/>
                <a:sym typeface="Courier New"/>
              </a:rPr>
              <a:t>C</a:t>
            </a:r>
            <a:r>
              <a:rPr lang="en-GB" dirty="0">
                <a:solidFill>
                  <a:schemeClr val="dk1"/>
                </a:solidFill>
                <a:latin typeface="Calibri" panose="020F0502020204030204" pitchFamily="34" charset="0"/>
                <a:ea typeface="Times New Roman"/>
                <a:cs typeface="Calibri" panose="020F0502020204030204" pitchFamily="34" charset="0"/>
                <a:sym typeface="Times New Roman"/>
              </a:rPr>
              <a:t>hecking for duplicated rows</a:t>
            </a:r>
            <a:endParaRPr dirty="0">
              <a:solidFill>
                <a:schemeClr val="dk1"/>
              </a:solidFill>
              <a:latin typeface="Calibri" panose="020F0502020204030204" pitchFamily="34" charset="0"/>
              <a:ea typeface="Times New Roman"/>
              <a:cs typeface="Calibri" panose="020F0502020204030204" pitchFamily="34" charset="0"/>
              <a:sym typeface="Times New Roman"/>
            </a:endParaRPr>
          </a:p>
          <a:p>
            <a:pPr marL="0" lvl="0" indent="0" algn="just" rtl="0">
              <a:lnSpc>
                <a:spcPct val="90000"/>
              </a:lnSpc>
              <a:spcBef>
                <a:spcPts val="1000"/>
              </a:spcBef>
              <a:spcAft>
                <a:spcPts val="0"/>
              </a:spcAft>
              <a:buNone/>
            </a:pPr>
            <a:r>
              <a:rPr lang="en-GB" b="1" dirty="0">
                <a:solidFill>
                  <a:schemeClr val="dk1"/>
                </a:solidFill>
                <a:latin typeface="Calibri" panose="020F0502020204030204" pitchFamily="34" charset="0"/>
                <a:ea typeface="Times New Roman"/>
                <a:cs typeface="Calibri" panose="020F0502020204030204" pitchFamily="34" charset="0"/>
                <a:sym typeface="Times New Roman"/>
              </a:rPr>
              <a:t>Part 3: Data Cleaning</a:t>
            </a:r>
            <a:endParaRPr b="1" dirty="0">
              <a:solidFill>
                <a:schemeClr val="dk1"/>
              </a:solidFill>
              <a:latin typeface="Calibri" panose="020F0502020204030204" pitchFamily="34" charset="0"/>
              <a:ea typeface="Times New Roman"/>
              <a:cs typeface="Calibri" panose="020F0502020204030204" pitchFamily="34" charset="0"/>
              <a:sym typeface="Times New Roman"/>
            </a:endParaRPr>
          </a:p>
          <a:p>
            <a:pPr marL="750888" lvl="0" indent="-122238" algn="just" rtl="0">
              <a:lnSpc>
                <a:spcPct val="90000"/>
              </a:lnSpc>
              <a:spcBef>
                <a:spcPts val="1000"/>
              </a:spcBef>
              <a:spcAft>
                <a:spcPts val="0"/>
              </a:spcAft>
              <a:buFont typeface="Courier New" panose="02070309020205020404" pitchFamily="49" charset="0"/>
              <a:buChar char="o"/>
            </a:pPr>
            <a:r>
              <a:rPr lang="en-GB" dirty="0">
                <a:solidFill>
                  <a:schemeClr val="dk1"/>
                </a:solidFill>
                <a:latin typeface="Calibri" panose="020F0502020204030204" pitchFamily="34" charset="0"/>
                <a:ea typeface="Times New Roman"/>
                <a:cs typeface="Calibri" panose="020F0502020204030204" pitchFamily="34" charset="0"/>
                <a:sym typeface="Courier New"/>
              </a:rPr>
              <a:t>R</a:t>
            </a:r>
            <a:r>
              <a:rPr lang="en-GB" dirty="0">
                <a:solidFill>
                  <a:srgbClr val="040C28"/>
                </a:solidFill>
                <a:latin typeface="Calibri" panose="020F0502020204030204" pitchFamily="34" charset="0"/>
                <a:ea typeface="Times New Roman"/>
                <a:cs typeface="Calibri" panose="020F0502020204030204" pitchFamily="34" charset="0"/>
                <a:sym typeface="Times New Roman"/>
              </a:rPr>
              <a:t>eplacing missing data with substituted values in '</a:t>
            </a:r>
            <a:r>
              <a:rPr lang="en-GB" dirty="0" err="1">
                <a:solidFill>
                  <a:srgbClr val="040C28"/>
                </a:solidFill>
                <a:latin typeface="Calibri" panose="020F0502020204030204" pitchFamily="34" charset="0"/>
                <a:ea typeface="Times New Roman"/>
                <a:cs typeface="Calibri" panose="020F0502020204030204" pitchFamily="34" charset="0"/>
                <a:sym typeface="Times New Roman"/>
              </a:rPr>
              <a:t>bmi</a:t>
            </a:r>
            <a:r>
              <a:rPr lang="en-GB" dirty="0">
                <a:solidFill>
                  <a:srgbClr val="040C28"/>
                </a:solidFill>
                <a:latin typeface="Calibri" panose="020F0502020204030204" pitchFamily="34" charset="0"/>
                <a:ea typeface="Times New Roman"/>
                <a:cs typeface="Calibri" panose="020F0502020204030204" pitchFamily="34" charset="0"/>
                <a:sym typeface="Times New Roman"/>
              </a:rPr>
              <a:t>' column</a:t>
            </a:r>
            <a:endParaRPr dirty="0">
              <a:solidFill>
                <a:srgbClr val="040C28"/>
              </a:solidFill>
              <a:latin typeface="Calibri" panose="020F0502020204030204" pitchFamily="34" charset="0"/>
              <a:ea typeface="Times New Roman"/>
              <a:cs typeface="Calibri" panose="020F0502020204030204" pitchFamily="34" charset="0"/>
              <a:sym typeface="Times New Roman"/>
            </a:endParaRPr>
          </a:p>
          <a:p>
            <a:pPr marL="750888" lvl="0" indent="-122238" algn="just" rtl="0">
              <a:lnSpc>
                <a:spcPct val="90000"/>
              </a:lnSpc>
              <a:spcBef>
                <a:spcPts val="1000"/>
              </a:spcBef>
              <a:spcAft>
                <a:spcPts val="0"/>
              </a:spcAft>
              <a:buFont typeface="Courier New" panose="02070309020205020404" pitchFamily="49" charset="0"/>
              <a:buChar char="o"/>
            </a:pPr>
            <a:r>
              <a:rPr lang="en-GB" dirty="0">
                <a:solidFill>
                  <a:schemeClr val="dk1"/>
                </a:solidFill>
                <a:latin typeface="Calibri" panose="020F0502020204030204" pitchFamily="34" charset="0"/>
                <a:ea typeface="Times New Roman"/>
                <a:cs typeface="Calibri" panose="020F0502020204030204" pitchFamily="34" charset="0"/>
                <a:sym typeface="Courier New"/>
              </a:rPr>
              <a:t>R</a:t>
            </a:r>
            <a:r>
              <a:rPr lang="en-GB" dirty="0">
                <a:solidFill>
                  <a:schemeClr val="dk1"/>
                </a:solidFill>
                <a:latin typeface="Calibri" panose="020F0502020204030204" pitchFamily="34" charset="0"/>
                <a:ea typeface="Times New Roman"/>
                <a:cs typeface="Calibri" panose="020F0502020204030204" pitchFamily="34" charset="0"/>
                <a:sym typeface="Times New Roman"/>
              </a:rPr>
              <a:t>emoving rows with missing values in 'hypertension' column</a:t>
            </a:r>
            <a:endParaRPr dirty="0">
              <a:solidFill>
                <a:schemeClr val="dk1"/>
              </a:solidFill>
              <a:latin typeface="Calibri" panose="020F0502020204030204" pitchFamily="34" charset="0"/>
              <a:ea typeface="Times New Roman"/>
              <a:cs typeface="Calibri" panose="020F0502020204030204" pitchFamily="34" charset="0"/>
              <a:sym typeface="Times New Roman"/>
            </a:endParaRPr>
          </a:p>
        </p:txBody>
      </p:sp>
      <p:sp>
        <p:nvSpPr>
          <p:cNvPr id="3" name="Google Shape;259;p44">
            <a:extLst>
              <a:ext uri="{FF2B5EF4-FFF2-40B4-BE49-F238E27FC236}">
                <a16:creationId xmlns:a16="http://schemas.microsoft.com/office/drawing/2014/main" id="{0049FDF8-B484-CE17-9565-B7D9D0374C6D}"/>
              </a:ext>
            </a:extLst>
          </p:cNvPr>
          <p:cNvSpPr txBox="1"/>
          <p:nvPr/>
        </p:nvSpPr>
        <p:spPr>
          <a:xfrm>
            <a:off x="3001541" y="467479"/>
            <a:ext cx="3440898" cy="467500"/>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dirty="0">
                <a:solidFill>
                  <a:srgbClr val="263F6B"/>
                </a:solidFill>
                <a:latin typeface="Montserrat ExtraBold"/>
                <a:ea typeface="Montserrat ExtraBold"/>
                <a:cs typeface="Montserrat ExtraBold"/>
                <a:sym typeface="Montserrat ExtraBold"/>
              </a:rPr>
              <a:t>Initial Analysis</a:t>
            </a:r>
            <a:endParaRPr sz="3100" b="1" i="0" u="none" strike="noStrike" cap="none" dirty="0">
              <a:solidFill>
                <a:srgbClr val="263F6B"/>
              </a:solidFill>
              <a:latin typeface="Montserrat ExtraBold"/>
              <a:ea typeface="Montserrat ExtraBold"/>
              <a:cs typeface="Montserrat ExtraBold"/>
              <a:sym typeface="Montserrat ExtraBold"/>
            </a:endParaRPr>
          </a:p>
        </p:txBody>
      </p:sp>
      <p:pic>
        <p:nvPicPr>
          <p:cNvPr id="4" name="Google Shape;261;p44">
            <a:extLst>
              <a:ext uri="{FF2B5EF4-FFF2-40B4-BE49-F238E27FC236}">
                <a16:creationId xmlns:a16="http://schemas.microsoft.com/office/drawing/2014/main" id="{28D09269-4D2B-203C-C3FD-A3FD6E4C3CB0}"/>
              </a:ext>
            </a:extLst>
          </p:cNvPr>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5" name="Google Shape;262;p44">
            <a:extLst>
              <a:ext uri="{FF2B5EF4-FFF2-40B4-BE49-F238E27FC236}">
                <a16:creationId xmlns:a16="http://schemas.microsoft.com/office/drawing/2014/main" id="{CA2B69C8-859D-6068-0817-D5F5B32A3C5C}"/>
              </a:ext>
            </a:extLst>
          </p:cNvPr>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6" name="Google Shape;263;p44">
            <a:extLst>
              <a:ext uri="{FF2B5EF4-FFF2-40B4-BE49-F238E27FC236}">
                <a16:creationId xmlns:a16="http://schemas.microsoft.com/office/drawing/2014/main" id="{77442E2C-859B-0B5F-DB28-98A9E612F2CF}"/>
              </a:ext>
            </a:extLst>
          </p:cNvPr>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 name="Google Shape;264;p44">
            <a:extLst>
              <a:ext uri="{FF2B5EF4-FFF2-40B4-BE49-F238E27FC236}">
                <a16:creationId xmlns:a16="http://schemas.microsoft.com/office/drawing/2014/main" id="{8E30650F-3737-A529-A82E-F7788EC358BA}"/>
              </a:ext>
            </a:extLst>
          </p:cNvPr>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 name="Google Shape;260;p44">
            <a:extLst>
              <a:ext uri="{FF2B5EF4-FFF2-40B4-BE49-F238E27FC236}">
                <a16:creationId xmlns:a16="http://schemas.microsoft.com/office/drawing/2014/main" id="{4BFAC9E7-5EBF-6148-D84E-B02AFAA6AAAE}"/>
              </a:ext>
            </a:extLst>
          </p:cNvPr>
          <p:cNvSpPr/>
          <p:nvPr/>
        </p:nvSpPr>
        <p:spPr>
          <a:xfrm rot="-1753206">
            <a:off x="-556650" y="2317392"/>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43"/>
          <p:cNvSpPr txBox="1"/>
          <p:nvPr/>
        </p:nvSpPr>
        <p:spPr>
          <a:xfrm>
            <a:off x="1405879" y="945182"/>
            <a:ext cx="7124663" cy="3519908"/>
          </a:xfrm>
          <a:prstGeom prst="rect">
            <a:avLst/>
          </a:prstGeom>
          <a:noFill/>
          <a:ln>
            <a:noFill/>
          </a:ln>
        </p:spPr>
        <p:txBody>
          <a:bodyPr spcFirstLastPara="1" wrap="square" lIns="91425" tIns="91425" rIns="91425" bIns="91425" anchor="t" anchorCtr="0">
            <a:spAutoFit/>
          </a:bodyPr>
          <a:lstStyle/>
          <a:p>
            <a:pPr marL="285750" lvl="0" indent="-285750" algn="just" rtl="0">
              <a:lnSpc>
                <a:spcPct val="90000"/>
              </a:lnSpc>
              <a:spcBef>
                <a:spcPts val="1000"/>
              </a:spcBef>
              <a:spcAft>
                <a:spcPts val="0"/>
              </a:spcAft>
              <a:buFont typeface="Arial" panose="020B0604020202020204" pitchFamily="34" charset="0"/>
              <a:buChar char="•"/>
            </a:pPr>
            <a:r>
              <a:rPr lang="en-GB" sz="1600" dirty="0">
                <a:solidFill>
                  <a:schemeClr val="dk1"/>
                </a:solidFill>
                <a:latin typeface="Calibri" panose="020F0502020204030204" pitchFamily="34" charset="0"/>
                <a:ea typeface="Calibri"/>
                <a:cs typeface="Calibri" panose="020F0502020204030204" pitchFamily="34" charset="0"/>
                <a:sym typeface="Calibri"/>
              </a:rPr>
              <a:t>The dataset contains 7,582 rows and 14 columns, where the 'X' column represents the unique identifier.</a:t>
            </a:r>
            <a:endParaRPr sz="1600" dirty="0">
              <a:solidFill>
                <a:schemeClr val="dk1"/>
              </a:solidFill>
              <a:latin typeface="Calibri" panose="020F0502020204030204" pitchFamily="34" charset="0"/>
              <a:ea typeface="Calibri"/>
              <a:cs typeface="Calibri" panose="020F0502020204030204" pitchFamily="34" charset="0"/>
              <a:sym typeface="Calibri"/>
            </a:endParaRPr>
          </a:p>
          <a:p>
            <a:pPr marL="285750" lvl="0" indent="-285750" algn="just" rtl="0">
              <a:lnSpc>
                <a:spcPct val="90000"/>
              </a:lnSpc>
              <a:spcBef>
                <a:spcPts val="1000"/>
              </a:spcBef>
              <a:spcAft>
                <a:spcPts val="0"/>
              </a:spcAft>
              <a:buFont typeface="Arial" panose="020B0604020202020204" pitchFamily="34" charset="0"/>
              <a:buChar char="•"/>
            </a:pPr>
            <a:r>
              <a:rPr lang="en-GB" sz="1600" dirty="0">
                <a:solidFill>
                  <a:schemeClr val="dk1"/>
                </a:solidFill>
                <a:latin typeface="Calibri" panose="020F0502020204030204" pitchFamily="34" charset="0"/>
                <a:ea typeface="Calibri"/>
                <a:cs typeface="Calibri" panose="020F0502020204030204" pitchFamily="34" charset="0"/>
                <a:sym typeface="Calibri"/>
              </a:rPr>
              <a:t>The 'smoker', '</a:t>
            </a:r>
            <a:r>
              <a:rPr lang="en-GB" sz="1600" dirty="0" err="1">
                <a:solidFill>
                  <a:schemeClr val="dk1"/>
                </a:solidFill>
                <a:latin typeface="Calibri" panose="020F0502020204030204" pitchFamily="34" charset="0"/>
                <a:ea typeface="Calibri"/>
                <a:cs typeface="Calibri" panose="020F0502020204030204" pitchFamily="34" charset="0"/>
                <a:sym typeface="Calibri"/>
              </a:rPr>
              <a:t>yearly_physical</a:t>
            </a:r>
            <a:r>
              <a:rPr lang="en-GB" sz="1600" dirty="0">
                <a:solidFill>
                  <a:schemeClr val="dk1"/>
                </a:solidFill>
                <a:latin typeface="Calibri" panose="020F0502020204030204" pitchFamily="34" charset="0"/>
                <a:ea typeface="Calibri"/>
                <a:cs typeface="Calibri" panose="020F0502020204030204" pitchFamily="34" charset="0"/>
                <a:sym typeface="Calibri"/>
              </a:rPr>
              <a:t>', 'exercise', 'married', and 'gender' columns have binary values.</a:t>
            </a:r>
            <a:endParaRPr sz="1600" dirty="0">
              <a:solidFill>
                <a:schemeClr val="dk1"/>
              </a:solidFill>
              <a:latin typeface="Calibri" panose="020F0502020204030204" pitchFamily="34" charset="0"/>
              <a:ea typeface="Calibri"/>
              <a:cs typeface="Calibri" panose="020F0502020204030204" pitchFamily="34" charset="0"/>
              <a:sym typeface="Calibri"/>
            </a:endParaRPr>
          </a:p>
          <a:p>
            <a:pPr marL="285750" lvl="0" indent="-285750" algn="just" rtl="0">
              <a:lnSpc>
                <a:spcPct val="90000"/>
              </a:lnSpc>
              <a:spcBef>
                <a:spcPts val="1000"/>
              </a:spcBef>
              <a:spcAft>
                <a:spcPts val="0"/>
              </a:spcAft>
              <a:buFont typeface="Arial" panose="020B0604020202020204" pitchFamily="34" charset="0"/>
              <a:buChar char="•"/>
            </a:pPr>
            <a:r>
              <a:rPr lang="en-GB" sz="1600" dirty="0">
                <a:solidFill>
                  <a:schemeClr val="dk1"/>
                </a:solidFill>
                <a:latin typeface="Calibri" panose="020F0502020204030204" pitchFamily="34" charset="0"/>
                <a:ea typeface="Calibri"/>
                <a:cs typeface="Calibri" panose="020F0502020204030204" pitchFamily="34" charset="0"/>
                <a:sym typeface="Calibri"/>
              </a:rPr>
              <a:t>The '</a:t>
            </a:r>
            <a:r>
              <a:rPr lang="en-GB" sz="1600" dirty="0" err="1">
                <a:solidFill>
                  <a:schemeClr val="dk1"/>
                </a:solidFill>
                <a:latin typeface="Calibri" panose="020F0502020204030204" pitchFamily="34" charset="0"/>
                <a:ea typeface="Calibri"/>
                <a:cs typeface="Calibri" panose="020F0502020204030204" pitchFamily="34" charset="0"/>
                <a:sym typeface="Calibri"/>
              </a:rPr>
              <a:t>bmi</a:t>
            </a:r>
            <a:r>
              <a:rPr lang="en-GB" sz="1600" dirty="0">
                <a:solidFill>
                  <a:schemeClr val="dk1"/>
                </a:solidFill>
                <a:latin typeface="Calibri" panose="020F0502020204030204" pitchFamily="34" charset="0"/>
                <a:ea typeface="Calibri"/>
                <a:cs typeface="Calibri" panose="020F0502020204030204" pitchFamily="34" charset="0"/>
                <a:sym typeface="Calibri"/>
              </a:rPr>
              <a:t>' and 'hypertension' columns contain missing values.</a:t>
            </a:r>
            <a:endParaRPr sz="1600" dirty="0">
              <a:solidFill>
                <a:schemeClr val="dk1"/>
              </a:solidFill>
              <a:latin typeface="Calibri" panose="020F0502020204030204" pitchFamily="34" charset="0"/>
              <a:ea typeface="Calibri"/>
              <a:cs typeface="Calibri" panose="020F0502020204030204" pitchFamily="34" charset="0"/>
              <a:sym typeface="Calibri"/>
            </a:endParaRPr>
          </a:p>
          <a:p>
            <a:pPr marL="285750" lvl="0" indent="-285750" algn="just" rtl="0">
              <a:lnSpc>
                <a:spcPct val="90000"/>
              </a:lnSpc>
              <a:spcBef>
                <a:spcPts val="1000"/>
              </a:spcBef>
              <a:spcAft>
                <a:spcPts val="0"/>
              </a:spcAft>
              <a:buFont typeface="Arial" panose="020B0604020202020204" pitchFamily="34" charset="0"/>
              <a:buChar char="•"/>
            </a:pPr>
            <a:r>
              <a:rPr lang="en-GB" sz="1600" dirty="0">
                <a:solidFill>
                  <a:schemeClr val="dk1"/>
                </a:solidFill>
                <a:latin typeface="Calibri" panose="020F0502020204030204" pitchFamily="34" charset="0"/>
                <a:ea typeface="Calibri"/>
                <a:cs typeface="Calibri" panose="020F0502020204030204" pitchFamily="34" charset="0"/>
                <a:sym typeface="Calibri"/>
              </a:rPr>
              <a:t>The 'location' and '</a:t>
            </a:r>
            <a:r>
              <a:rPr lang="en-GB" sz="1600" dirty="0" err="1">
                <a:solidFill>
                  <a:schemeClr val="dk1"/>
                </a:solidFill>
                <a:latin typeface="Calibri" panose="020F0502020204030204" pitchFamily="34" charset="0"/>
                <a:ea typeface="Calibri"/>
                <a:cs typeface="Calibri" panose="020F0502020204030204" pitchFamily="34" charset="0"/>
                <a:sym typeface="Calibri"/>
              </a:rPr>
              <a:t>location_type</a:t>
            </a:r>
            <a:r>
              <a:rPr lang="en-GB" sz="1600" dirty="0">
                <a:solidFill>
                  <a:schemeClr val="dk1"/>
                </a:solidFill>
                <a:latin typeface="Calibri" panose="020F0502020204030204" pitchFamily="34" charset="0"/>
                <a:ea typeface="Calibri"/>
                <a:cs typeface="Calibri" panose="020F0502020204030204" pitchFamily="34" charset="0"/>
                <a:sym typeface="Calibri"/>
              </a:rPr>
              <a:t>' columns indicate the location and type of location, respectively.</a:t>
            </a:r>
            <a:endParaRPr sz="1600" dirty="0">
              <a:solidFill>
                <a:schemeClr val="dk1"/>
              </a:solidFill>
              <a:latin typeface="Calibri" panose="020F0502020204030204" pitchFamily="34" charset="0"/>
              <a:ea typeface="Calibri"/>
              <a:cs typeface="Calibri" panose="020F0502020204030204" pitchFamily="34" charset="0"/>
              <a:sym typeface="Calibri"/>
            </a:endParaRPr>
          </a:p>
          <a:p>
            <a:pPr marL="285750" lvl="0" indent="-285750" algn="just" rtl="0">
              <a:lnSpc>
                <a:spcPct val="90000"/>
              </a:lnSpc>
              <a:spcBef>
                <a:spcPts val="1000"/>
              </a:spcBef>
              <a:spcAft>
                <a:spcPts val="0"/>
              </a:spcAft>
              <a:buFont typeface="Arial" panose="020B0604020202020204" pitchFamily="34" charset="0"/>
              <a:buChar char="•"/>
            </a:pPr>
            <a:r>
              <a:rPr lang="en-GB" sz="1600" dirty="0">
                <a:solidFill>
                  <a:schemeClr val="dk1"/>
                </a:solidFill>
                <a:latin typeface="Calibri" panose="020F0502020204030204" pitchFamily="34" charset="0"/>
                <a:ea typeface="Calibri"/>
                <a:cs typeface="Calibri" panose="020F0502020204030204" pitchFamily="34" charset="0"/>
                <a:sym typeface="Calibri"/>
              </a:rPr>
              <a:t>The '</a:t>
            </a:r>
            <a:r>
              <a:rPr lang="en-GB" sz="1600" dirty="0" err="1">
                <a:solidFill>
                  <a:schemeClr val="dk1"/>
                </a:solidFill>
                <a:latin typeface="Calibri" panose="020F0502020204030204" pitchFamily="34" charset="0"/>
                <a:ea typeface="Calibri"/>
                <a:cs typeface="Calibri" panose="020F0502020204030204" pitchFamily="34" charset="0"/>
                <a:sym typeface="Calibri"/>
              </a:rPr>
              <a:t>education_level</a:t>
            </a:r>
            <a:r>
              <a:rPr lang="en-GB" sz="1600" dirty="0">
                <a:solidFill>
                  <a:schemeClr val="dk1"/>
                </a:solidFill>
                <a:latin typeface="Calibri" panose="020F0502020204030204" pitchFamily="34" charset="0"/>
                <a:ea typeface="Calibri"/>
                <a:cs typeface="Calibri" panose="020F0502020204030204" pitchFamily="34" charset="0"/>
                <a:sym typeface="Calibri"/>
              </a:rPr>
              <a:t>' column indicates the highest education level of the individual.</a:t>
            </a:r>
            <a:endParaRPr sz="1600" dirty="0">
              <a:solidFill>
                <a:schemeClr val="dk1"/>
              </a:solidFill>
              <a:latin typeface="Calibri" panose="020F0502020204030204" pitchFamily="34" charset="0"/>
              <a:ea typeface="Calibri"/>
              <a:cs typeface="Calibri" panose="020F0502020204030204" pitchFamily="34" charset="0"/>
              <a:sym typeface="Calibri"/>
            </a:endParaRPr>
          </a:p>
          <a:p>
            <a:pPr marL="285750" lvl="0" indent="-285750" algn="just" rtl="0">
              <a:lnSpc>
                <a:spcPct val="90000"/>
              </a:lnSpc>
              <a:spcBef>
                <a:spcPts val="1000"/>
              </a:spcBef>
              <a:spcAft>
                <a:spcPts val="0"/>
              </a:spcAft>
              <a:buFont typeface="Arial" panose="020B0604020202020204" pitchFamily="34" charset="0"/>
              <a:buChar char="•"/>
            </a:pPr>
            <a:r>
              <a:rPr lang="en-GB" sz="1600" dirty="0">
                <a:solidFill>
                  <a:schemeClr val="dk1"/>
                </a:solidFill>
                <a:latin typeface="Calibri" panose="020F0502020204030204" pitchFamily="34" charset="0"/>
                <a:ea typeface="Calibri"/>
                <a:cs typeface="Calibri" panose="020F0502020204030204" pitchFamily="34" charset="0"/>
                <a:sym typeface="Calibri"/>
              </a:rPr>
              <a:t>The 'cost' column represents the medical cost of the individual.</a:t>
            </a:r>
            <a:endParaRPr sz="1600" dirty="0">
              <a:solidFill>
                <a:schemeClr val="dk1"/>
              </a:solidFill>
              <a:latin typeface="Calibri" panose="020F0502020204030204" pitchFamily="34" charset="0"/>
              <a:ea typeface="Calibri"/>
              <a:cs typeface="Calibri" panose="020F0502020204030204" pitchFamily="34" charset="0"/>
              <a:sym typeface="Calibri"/>
            </a:endParaRPr>
          </a:p>
          <a:p>
            <a:pPr marL="285750" lvl="0" indent="-285750" algn="just" rtl="0">
              <a:lnSpc>
                <a:spcPct val="90000"/>
              </a:lnSpc>
              <a:spcBef>
                <a:spcPts val="1000"/>
              </a:spcBef>
              <a:spcAft>
                <a:spcPts val="0"/>
              </a:spcAft>
              <a:buFont typeface="Arial" panose="020B0604020202020204" pitchFamily="34" charset="0"/>
              <a:buChar char="•"/>
            </a:pPr>
            <a:r>
              <a:rPr lang="en-GB" sz="1600" dirty="0">
                <a:solidFill>
                  <a:schemeClr val="dk1"/>
                </a:solidFill>
                <a:latin typeface="Calibri" panose="020F0502020204030204" pitchFamily="34" charset="0"/>
                <a:ea typeface="Calibri"/>
                <a:cs typeface="Calibri" panose="020F0502020204030204" pitchFamily="34" charset="0"/>
                <a:sym typeface="Calibri"/>
              </a:rPr>
              <a:t>After cleaning the dataset we were left with 7,502 rows and 14 columns.</a:t>
            </a:r>
            <a:endParaRPr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3" name="Google Shape;259;p44">
            <a:extLst>
              <a:ext uri="{FF2B5EF4-FFF2-40B4-BE49-F238E27FC236}">
                <a16:creationId xmlns:a16="http://schemas.microsoft.com/office/drawing/2014/main" id="{09173412-78E1-B04D-8568-165ADF572DEF}"/>
              </a:ext>
            </a:extLst>
          </p:cNvPr>
          <p:cNvSpPr txBox="1"/>
          <p:nvPr/>
        </p:nvSpPr>
        <p:spPr>
          <a:xfrm>
            <a:off x="2966818" y="524307"/>
            <a:ext cx="3440898" cy="467500"/>
          </a:xfrm>
          <a:prstGeom prst="rect">
            <a:avLst/>
          </a:prstGeom>
          <a:noFill/>
          <a:ln>
            <a:noFill/>
          </a:ln>
        </p:spPr>
        <p:txBody>
          <a:bodyPr spcFirstLastPara="1" wrap="square" lIns="0" tIns="0" rIns="0" bIns="0" anchor="t" anchorCtr="0">
            <a:spAutoFit/>
          </a:bodyPr>
          <a:lstStyle/>
          <a:p>
            <a:pPr marL="0" marR="0" lvl="0" indent="0" algn="l" rtl="0">
              <a:lnSpc>
                <a:spcPct val="98003"/>
              </a:lnSpc>
              <a:spcBef>
                <a:spcPts val="0"/>
              </a:spcBef>
              <a:spcAft>
                <a:spcPts val="0"/>
              </a:spcAft>
              <a:buNone/>
            </a:pPr>
            <a:r>
              <a:rPr lang="en-GB" sz="3100" b="1" i="0" u="none" strike="noStrike" cap="none" dirty="0">
                <a:solidFill>
                  <a:srgbClr val="263F6B"/>
                </a:solidFill>
                <a:latin typeface="Montserrat ExtraBold"/>
                <a:ea typeface="Montserrat ExtraBold"/>
                <a:cs typeface="Montserrat ExtraBold"/>
                <a:sym typeface="Montserrat ExtraBold"/>
              </a:rPr>
              <a:t>Initial Analysis</a:t>
            </a:r>
            <a:endParaRPr sz="3100" b="1" i="0" u="none" strike="noStrike" cap="none" dirty="0">
              <a:solidFill>
                <a:srgbClr val="263F6B"/>
              </a:solidFill>
              <a:latin typeface="Montserrat ExtraBold"/>
              <a:ea typeface="Montserrat ExtraBold"/>
              <a:cs typeface="Montserrat ExtraBold"/>
              <a:sym typeface="Montserrat ExtraBold"/>
            </a:endParaRPr>
          </a:p>
        </p:txBody>
      </p:sp>
      <p:pic>
        <p:nvPicPr>
          <p:cNvPr id="4" name="Google Shape;261;p44">
            <a:extLst>
              <a:ext uri="{FF2B5EF4-FFF2-40B4-BE49-F238E27FC236}">
                <a16:creationId xmlns:a16="http://schemas.microsoft.com/office/drawing/2014/main" id="{DDD09E3B-13C7-C6A4-8936-DE50A9959182}"/>
              </a:ext>
            </a:extLst>
          </p:cNvPr>
          <p:cNvPicPr preferRelativeResize="0"/>
          <p:nvPr/>
        </p:nvPicPr>
        <p:blipFill rotWithShape="1">
          <a:blip r:embed="rId3">
            <a:alphaModFix/>
          </a:blip>
          <a:srcRect/>
          <a:stretch/>
        </p:blipFill>
        <p:spPr>
          <a:xfrm>
            <a:off x="514350" y="1064545"/>
            <a:ext cx="891529" cy="147508"/>
          </a:xfrm>
          <a:prstGeom prst="rect">
            <a:avLst/>
          </a:prstGeom>
          <a:noFill/>
          <a:ln>
            <a:noFill/>
          </a:ln>
        </p:spPr>
      </p:pic>
      <p:pic>
        <p:nvPicPr>
          <p:cNvPr id="5" name="Google Shape;262;p44">
            <a:extLst>
              <a:ext uri="{FF2B5EF4-FFF2-40B4-BE49-F238E27FC236}">
                <a16:creationId xmlns:a16="http://schemas.microsoft.com/office/drawing/2014/main" id="{0606421A-8AF8-D08B-4AAF-C562C13A8E3C}"/>
              </a:ext>
            </a:extLst>
          </p:cNvPr>
          <p:cNvPicPr preferRelativeResize="0"/>
          <p:nvPr/>
        </p:nvPicPr>
        <p:blipFill rotWithShape="1">
          <a:blip r:embed="rId3">
            <a:alphaModFix/>
          </a:blip>
          <a:srcRect/>
          <a:stretch/>
        </p:blipFill>
        <p:spPr>
          <a:xfrm>
            <a:off x="514350" y="4078098"/>
            <a:ext cx="891529" cy="147507"/>
          </a:xfrm>
          <a:prstGeom prst="rect">
            <a:avLst/>
          </a:prstGeom>
          <a:noFill/>
          <a:ln>
            <a:noFill/>
          </a:ln>
        </p:spPr>
      </p:pic>
      <p:sp>
        <p:nvSpPr>
          <p:cNvPr id="6" name="Google Shape;263;p44">
            <a:extLst>
              <a:ext uri="{FF2B5EF4-FFF2-40B4-BE49-F238E27FC236}">
                <a16:creationId xmlns:a16="http://schemas.microsoft.com/office/drawing/2014/main" id="{848FF5DF-595B-9A83-9275-D599E7CFBAD9}"/>
              </a:ext>
            </a:extLst>
          </p:cNvPr>
          <p:cNvSpPr/>
          <p:nvPr/>
        </p:nvSpPr>
        <p:spPr>
          <a:xfrm>
            <a:off x="514350" y="4795533"/>
            <a:ext cx="8115300" cy="675826"/>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 name="Google Shape;264;p44">
            <a:extLst>
              <a:ext uri="{FF2B5EF4-FFF2-40B4-BE49-F238E27FC236}">
                <a16:creationId xmlns:a16="http://schemas.microsoft.com/office/drawing/2014/main" id="{6903CF79-52EF-3A0C-D1AE-758795A22FBA}"/>
              </a:ext>
            </a:extLst>
          </p:cNvPr>
          <p:cNvSpPr/>
          <p:nvPr/>
        </p:nvSpPr>
        <p:spPr>
          <a:xfrm>
            <a:off x="514350" y="-337913"/>
            <a:ext cx="8115300" cy="675827"/>
          </a:xfrm>
          <a:prstGeom prst="rect">
            <a:avLst/>
          </a:prstGeom>
          <a:solidFill>
            <a:srgbClr val="2135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 name="Google Shape;260;p44">
            <a:extLst>
              <a:ext uri="{FF2B5EF4-FFF2-40B4-BE49-F238E27FC236}">
                <a16:creationId xmlns:a16="http://schemas.microsoft.com/office/drawing/2014/main" id="{A2254592-1358-F51D-4BB6-43D73091FCC1}"/>
              </a:ext>
            </a:extLst>
          </p:cNvPr>
          <p:cNvSpPr/>
          <p:nvPr/>
        </p:nvSpPr>
        <p:spPr>
          <a:xfrm rot="-1753206">
            <a:off x="-556650" y="2317392"/>
            <a:ext cx="12891746" cy="4793081"/>
          </a:xfrm>
          <a:prstGeom prst="rect">
            <a:avLst/>
          </a:prstGeom>
          <a:solidFill>
            <a:srgbClr val="545454">
              <a:alpha val="4705"/>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831</Words>
  <Application>Microsoft Macintosh PowerPoint</Application>
  <PresentationFormat>On-screen Show (16:9)</PresentationFormat>
  <Paragraphs>120</Paragraphs>
  <Slides>27</Slides>
  <Notes>21</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Courier New</vt:lpstr>
      <vt:lpstr>Arial</vt:lpstr>
      <vt:lpstr>Zapfino</vt:lpstr>
      <vt:lpstr>Palatino</vt:lpstr>
      <vt:lpstr>Montserrat ExtraBold</vt:lpstr>
      <vt:lpstr>Bahnschrift</vt:lpstr>
      <vt:lpstr>Calibri</vt:lpstr>
      <vt:lpstr>Simple Light</vt:lpstr>
      <vt:lpstr>Office Theme</vt:lpstr>
      <vt:lpstr>Office Theme</vt:lpstr>
      <vt:lpstr>ANALYZING HEALTHCARE COST INFORMATION FROM A HMO (HEALTH MANAGEMENT ORGANIZATION)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HEALTHCARE COST INFORMATION FROM A HMO (HEALTH MANAGEMENT ORGANIZATION)  </dc:title>
  <cp:lastModifiedBy>Pulak Jain</cp:lastModifiedBy>
  <cp:revision>21</cp:revision>
  <dcterms:modified xsi:type="dcterms:W3CDTF">2023-05-02T12:25:36Z</dcterms:modified>
</cp:coreProperties>
</file>